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Oswald Medium"/>
      <p:regular r:id="rId34"/>
      <p:bold r:id="rId35"/>
    </p:embeddedFont>
    <p:embeddedFont>
      <p:font typeface="Montserrat"/>
      <p:regular r:id="rId36"/>
      <p:bold r:id="rId37"/>
      <p:italic r:id="rId38"/>
      <p:boldItalic r:id="rId39"/>
    </p:embeddedFont>
    <p:embeddedFont>
      <p:font typeface="La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5.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Lat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OswaldMedium-bold.fntdata"/><Relationship Id="rId12" Type="http://schemas.openxmlformats.org/officeDocument/2006/relationships/slide" Target="slides/slide7.xml"/><Relationship Id="rId34" Type="http://schemas.openxmlformats.org/officeDocument/2006/relationships/font" Target="fonts/OswaldMedium-regular.fntdata"/><Relationship Id="rId15" Type="http://schemas.openxmlformats.org/officeDocument/2006/relationships/slide" Target="slides/slide10.xml"/><Relationship Id="rId37" Type="http://schemas.openxmlformats.org/officeDocument/2006/relationships/font" Target="fonts/Montserrat-bold.fntdata"/><Relationship Id="rId14" Type="http://schemas.openxmlformats.org/officeDocument/2006/relationships/slide" Target="slides/slide9.xml"/><Relationship Id="rId36" Type="http://schemas.openxmlformats.org/officeDocument/2006/relationships/font" Target="fonts/Montserrat-regular.fntdata"/><Relationship Id="rId17" Type="http://schemas.openxmlformats.org/officeDocument/2006/relationships/slide" Target="slides/slide12.xml"/><Relationship Id="rId39" Type="http://schemas.openxmlformats.org/officeDocument/2006/relationships/font" Target="fonts/Montserrat-boldItalic.fntdata"/><Relationship Id="rId16" Type="http://schemas.openxmlformats.org/officeDocument/2006/relationships/slide" Target="slides/slide11.xml"/><Relationship Id="rId38" Type="http://schemas.openxmlformats.org/officeDocument/2006/relationships/font" Target="fonts/Montserra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1b0953760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1b0953760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1b0953760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1b0953760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58370f0102b983c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8370f0102b983c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58370f0102b983c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8370f0102b983c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b0953760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b0953760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58370f0102b983c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8370f0102b983c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1b0953760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1b0953760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1b0953760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1b0953760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22d265416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22d265416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23cdbe90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23cdbe90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fb3973f2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1fb3973f2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23cdbe903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23cdbe903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23cdbe903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23cdbe903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23cdbe903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23cdbe903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23cdbe903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23cdbe903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1b0953760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1b0953760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23c813806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23c813806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1b0953760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1b0953760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240edf819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240edf819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240edf8190_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240edf8190_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22d26541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22d26541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240edf8190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240edf8190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240edf8190_9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240edf8190_9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2d265416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22d265416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22d265416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22d265416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22d265416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22d265416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1b0953760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1b0953760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14.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1964925" y="131600"/>
            <a:ext cx="7179000" cy="293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600">
                <a:solidFill>
                  <a:srgbClr val="6D9EEB"/>
                </a:solidFill>
                <a:latin typeface="Oswald Medium"/>
                <a:ea typeface="Oswald Medium"/>
                <a:cs typeface="Oswald Medium"/>
                <a:sym typeface="Oswald Medium"/>
              </a:rPr>
              <a:t>Random String Solution</a:t>
            </a:r>
            <a:endParaRPr sz="5600">
              <a:solidFill>
                <a:srgbClr val="6D9EEB"/>
              </a:solidFill>
              <a:latin typeface="Oswald Medium"/>
              <a:ea typeface="Oswald Medium"/>
              <a:cs typeface="Oswald Medium"/>
              <a:sym typeface="Oswald Medium"/>
            </a:endParaRPr>
          </a:p>
          <a:p>
            <a:pPr indent="0" lvl="0" marL="0" rtl="0" algn="ctr">
              <a:spcBef>
                <a:spcPts val="0"/>
              </a:spcBef>
              <a:spcAft>
                <a:spcPts val="0"/>
              </a:spcAft>
              <a:buNone/>
            </a:pPr>
            <a:r>
              <a:rPr lang="en" sz="2600">
                <a:solidFill>
                  <a:srgbClr val="6D9EEB"/>
                </a:solidFill>
                <a:latin typeface="Oswald Medium"/>
                <a:ea typeface="Oswald Medium"/>
                <a:cs typeface="Oswald Medium"/>
                <a:sym typeface="Oswald Medium"/>
              </a:rPr>
              <a:t>Using </a:t>
            </a:r>
            <a:endParaRPr sz="2600">
              <a:solidFill>
                <a:srgbClr val="6D9EEB"/>
              </a:solidFill>
              <a:latin typeface="Oswald Medium"/>
              <a:ea typeface="Oswald Medium"/>
              <a:cs typeface="Oswald Medium"/>
              <a:sym typeface="Oswald Medium"/>
            </a:endParaRPr>
          </a:p>
          <a:p>
            <a:pPr indent="0" lvl="0" marL="0" rtl="0" algn="ctr">
              <a:spcBef>
                <a:spcPts val="0"/>
              </a:spcBef>
              <a:spcAft>
                <a:spcPts val="0"/>
              </a:spcAft>
              <a:buNone/>
            </a:pPr>
            <a:r>
              <a:rPr lang="en" sz="4400">
                <a:solidFill>
                  <a:srgbClr val="6D9EEB"/>
                </a:solidFill>
                <a:latin typeface="Oswald Medium"/>
                <a:ea typeface="Oswald Medium"/>
                <a:cs typeface="Oswald Medium"/>
                <a:sym typeface="Oswald Medium"/>
              </a:rPr>
              <a:t>GENETIC ALGORITHM</a:t>
            </a:r>
            <a:endParaRPr sz="4400">
              <a:solidFill>
                <a:srgbClr val="6D9EEB"/>
              </a:solidFill>
              <a:latin typeface="Oswald Medium"/>
              <a:ea typeface="Oswald Medium"/>
              <a:cs typeface="Oswald Medium"/>
              <a:sym typeface="Oswald Medium"/>
            </a:endParaRPr>
          </a:p>
          <a:p>
            <a:pPr indent="0" lvl="0" marL="0" rtl="0" algn="ctr">
              <a:spcBef>
                <a:spcPts val="0"/>
              </a:spcBef>
              <a:spcAft>
                <a:spcPts val="0"/>
              </a:spcAft>
              <a:buNone/>
            </a:pPr>
            <a:r>
              <a:t/>
            </a:r>
            <a:endParaRPr sz="4400">
              <a:solidFill>
                <a:srgbClr val="6D9EEB"/>
              </a:solidFill>
              <a:latin typeface="Oswald Medium"/>
              <a:ea typeface="Oswald Medium"/>
              <a:cs typeface="Oswald Medium"/>
              <a:sym typeface="Oswald Medium"/>
            </a:endParaRPr>
          </a:p>
          <a:p>
            <a:pPr indent="0" lvl="0" marL="0" rtl="0" algn="ctr">
              <a:spcBef>
                <a:spcPts val="0"/>
              </a:spcBef>
              <a:spcAft>
                <a:spcPts val="0"/>
              </a:spcAft>
              <a:buNone/>
            </a:pPr>
            <a:r>
              <a:t/>
            </a:r>
            <a:endParaRPr sz="4100">
              <a:solidFill>
                <a:srgbClr val="6D9EEB"/>
              </a:solidFill>
              <a:latin typeface="Oswald Medium"/>
              <a:ea typeface="Oswald Medium"/>
              <a:cs typeface="Oswald Medium"/>
              <a:sym typeface="Oswald Medium"/>
            </a:endParaRPr>
          </a:p>
        </p:txBody>
      </p:sp>
      <p:sp>
        <p:nvSpPr>
          <p:cNvPr id="135" name="Google Shape;135;p13"/>
          <p:cNvSpPr txBox="1"/>
          <p:nvPr>
            <p:ph idx="1" type="subTitle"/>
          </p:nvPr>
        </p:nvSpPr>
        <p:spPr>
          <a:xfrm>
            <a:off x="4685275" y="3983525"/>
            <a:ext cx="4458600" cy="1160100"/>
          </a:xfrm>
          <a:prstGeom prst="rect">
            <a:avLst/>
          </a:prstGeom>
        </p:spPr>
        <p:txBody>
          <a:bodyPr anchorCtr="0" anchor="t" bIns="91425" lIns="91425" spcFirstLastPara="1" rIns="91425" wrap="square" tIns="91425">
            <a:normAutofit fontScale="70000" lnSpcReduction="10000"/>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sz="1728"/>
              <a:t>Presented By,</a:t>
            </a:r>
            <a:endParaRPr sz="1728"/>
          </a:p>
          <a:p>
            <a:pPr indent="0" lvl="0" marL="0" rtl="0" algn="ctr">
              <a:spcBef>
                <a:spcPts val="0"/>
              </a:spcBef>
              <a:spcAft>
                <a:spcPts val="0"/>
              </a:spcAft>
              <a:buNone/>
            </a:pPr>
            <a:r>
              <a:t/>
            </a:r>
            <a:endParaRPr/>
          </a:p>
          <a:p>
            <a:pPr indent="0" lvl="0" marL="0" rtl="0" algn="ctr">
              <a:spcBef>
                <a:spcPts val="0"/>
              </a:spcBef>
              <a:spcAft>
                <a:spcPts val="0"/>
              </a:spcAft>
              <a:buNone/>
            </a:pPr>
            <a:r>
              <a:rPr lang="en" sz="2190"/>
              <a:t>Anirban Routh    Sayan Das    Biswarup Roy</a:t>
            </a:r>
            <a:endParaRPr sz="2190"/>
          </a:p>
          <a:p>
            <a:pPr indent="0" lvl="0" marL="0" rtl="0" algn="ctr">
              <a:spcBef>
                <a:spcPts val="0"/>
              </a:spcBef>
              <a:spcAft>
                <a:spcPts val="0"/>
              </a:spcAft>
              <a:buNone/>
            </a:pPr>
            <a:r>
              <a:rPr lang="en" sz="2190"/>
              <a:t>Department of Computer Science, A.C. College</a:t>
            </a:r>
            <a:endParaRPr sz="2190"/>
          </a:p>
          <a:p>
            <a:pPr indent="0" lvl="0" marL="0" rtl="0" algn="ctr">
              <a:spcBef>
                <a:spcPts val="0"/>
              </a:spcBef>
              <a:spcAft>
                <a:spcPts val="0"/>
              </a:spcAft>
              <a:buNone/>
            </a:pPr>
            <a:r>
              <a:t/>
            </a:r>
            <a:endParaRPr sz="144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Fitness Function Calculation</a:t>
            </a:r>
            <a:endParaRPr b="1"/>
          </a:p>
        </p:txBody>
      </p:sp>
      <p:sp>
        <p:nvSpPr>
          <p:cNvPr id="191" name="Google Shape;191;p22"/>
          <p:cNvSpPr txBox="1"/>
          <p:nvPr>
            <p:ph idx="1" type="body"/>
          </p:nvPr>
        </p:nvSpPr>
        <p:spPr>
          <a:xfrm>
            <a:off x="1297500" y="1514250"/>
            <a:ext cx="7612800" cy="345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The fitness function simply defined is a function which takes a candidate solution to the problem as input and produces as output how “fit” or how “good” solution is with respect to the problem in consideration.</a:t>
            </a:r>
            <a:endParaRPr sz="1700"/>
          </a:p>
          <a:p>
            <a:pPr indent="0" lvl="0" marL="0" rtl="0" algn="l">
              <a:spcBef>
                <a:spcPts val="1200"/>
              </a:spcBef>
              <a:spcAft>
                <a:spcPts val="0"/>
              </a:spcAft>
              <a:buNone/>
            </a:pPr>
            <a:r>
              <a:rPr lang="en" sz="1700"/>
              <a:t>Calculation of fitness value is done repeatedly in GA and therefore it should be sufficiently fast.</a:t>
            </a:r>
            <a:endParaRPr sz="1700"/>
          </a:p>
          <a:p>
            <a:pPr indent="0" lvl="0" marL="0" rtl="0" algn="l">
              <a:spcBef>
                <a:spcPts val="1200"/>
              </a:spcBef>
              <a:spcAft>
                <a:spcPts val="0"/>
              </a:spcAft>
              <a:buNone/>
            </a:pPr>
            <a:r>
              <a:rPr lang="en" sz="1700"/>
              <a:t>A fitness function should possess the following characteristics:</a:t>
            </a:r>
            <a:endParaRPr sz="1700"/>
          </a:p>
          <a:p>
            <a:pPr indent="-336550" lvl="0" marL="457200" rtl="0" algn="l">
              <a:spcBef>
                <a:spcPts val="1200"/>
              </a:spcBef>
              <a:spcAft>
                <a:spcPts val="0"/>
              </a:spcAft>
              <a:buSzPts val="1700"/>
              <a:buAutoNum type="arabicPeriod"/>
            </a:pPr>
            <a:r>
              <a:rPr lang="en" sz="1700"/>
              <a:t>The Fitness function should be sufficiently fast to compute,</a:t>
            </a:r>
            <a:endParaRPr sz="1700"/>
          </a:p>
          <a:p>
            <a:pPr indent="-336550" lvl="0" marL="457200" rtl="0" algn="l">
              <a:spcBef>
                <a:spcPts val="0"/>
              </a:spcBef>
              <a:spcAft>
                <a:spcPts val="0"/>
              </a:spcAft>
              <a:buSzPts val="1700"/>
              <a:buAutoNum type="arabicPeriod"/>
            </a:pPr>
            <a:r>
              <a:rPr lang="en" sz="1700"/>
              <a:t>It must quantitatively measure how fit a given solution is or how fit individuals can be produced from the given solution.</a:t>
            </a:r>
            <a:endParaRPr sz="1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Crossover</a:t>
            </a:r>
            <a:endParaRPr b="1"/>
          </a:p>
        </p:txBody>
      </p:sp>
      <p:sp>
        <p:nvSpPr>
          <p:cNvPr id="197" name="Google Shape;197;p23"/>
          <p:cNvSpPr txBox="1"/>
          <p:nvPr>
            <p:ph idx="1" type="body"/>
          </p:nvPr>
        </p:nvSpPr>
        <p:spPr>
          <a:xfrm>
            <a:off x="991675" y="1307850"/>
            <a:ext cx="8152200" cy="383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Crossover is a genetic operation used to </a:t>
            </a:r>
            <a:r>
              <a:rPr lang="en" sz="1700"/>
              <a:t>vary</a:t>
            </a:r>
            <a:r>
              <a:rPr lang="en" sz="1700"/>
              <a:t> the programming of a chromosome or chromosomes from one generation to </a:t>
            </a:r>
            <a:r>
              <a:rPr lang="en" sz="1700"/>
              <a:t>the</a:t>
            </a:r>
            <a:r>
              <a:rPr lang="en" sz="1700"/>
              <a:t> next.</a:t>
            </a:r>
            <a:endParaRPr sz="1700"/>
          </a:p>
          <a:p>
            <a:pPr indent="0" lvl="0" marL="0" rtl="0" algn="l">
              <a:spcBef>
                <a:spcPts val="1200"/>
              </a:spcBef>
              <a:spcAft>
                <a:spcPts val="0"/>
              </a:spcAft>
              <a:buNone/>
            </a:pPr>
            <a:r>
              <a:rPr lang="en" sz="1700"/>
              <a:t>There are few different crossover operators used. They are:</a:t>
            </a:r>
            <a:endParaRPr sz="1700"/>
          </a:p>
          <a:p>
            <a:pPr indent="-336550" lvl="0" marL="457200" rtl="0" algn="l">
              <a:spcBef>
                <a:spcPts val="1200"/>
              </a:spcBef>
              <a:spcAft>
                <a:spcPts val="0"/>
              </a:spcAft>
              <a:buClr>
                <a:srgbClr val="00FFFF"/>
              </a:buClr>
              <a:buSzPts val="1700"/>
              <a:buAutoNum type="arabicPeriod"/>
            </a:pPr>
            <a:r>
              <a:rPr b="1" lang="en" sz="1700">
                <a:solidFill>
                  <a:srgbClr val="00FFFF"/>
                </a:solidFill>
              </a:rPr>
              <a:t>One point crossover:</a:t>
            </a:r>
            <a:endParaRPr b="1" sz="1700">
              <a:solidFill>
                <a:srgbClr val="00FFFF"/>
              </a:solidFill>
            </a:endParaRPr>
          </a:p>
          <a:p>
            <a:pPr indent="0" lvl="0" marL="0" rtl="0" algn="l">
              <a:spcBef>
                <a:spcPts val="1200"/>
              </a:spcBef>
              <a:spcAft>
                <a:spcPts val="0"/>
              </a:spcAft>
              <a:buNone/>
            </a:pPr>
            <a:r>
              <a:rPr lang="en" sz="1700"/>
              <a:t>    In this one-point crossover, a random </a:t>
            </a:r>
            <a:endParaRPr sz="1700"/>
          </a:p>
          <a:p>
            <a:pPr indent="0" lvl="0" marL="0" rtl="0" algn="l">
              <a:spcBef>
                <a:spcPts val="1200"/>
              </a:spcBef>
              <a:spcAft>
                <a:spcPts val="0"/>
              </a:spcAft>
              <a:buNone/>
            </a:pPr>
            <a:r>
              <a:rPr lang="en" sz="1700"/>
              <a:t>    Crossover point is selected and the tails </a:t>
            </a:r>
            <a:endParaRPr sz="1700"/>
          </a:p>
          <a:p>
            <a:pPr indent="0" lvl="0" marL="0" rtl="0" algn="l">
              <a:spcBef>
                <a:spcPts val="1200"/>
              </a:spcBef>
              <a:spcAft>
                <a:spcPts val="0"/>
              </a:spcAft>
              <a:buNone/>
            </a:pPr>
            <a:r>
              <a:rPr lang="en" sz="1700"/>
              <a:t>    of its  two parents are swa</a:t>
            </a:r>
            <a:r>
              <a:rPr lang="en" sz="1700"/>
              <a:t>mped to get </a:t>
            </a:r>
            <a:endParaRPr sz="1700"/>
          </a:p>
          <a:p>
            <a:pPr indent="0" lvl="0" marL="0" rtl="0" algn="l">
              <a:spcBef>
                <a:spcPts val="1200"/>
              </a:spcBef>
              <a:spcAft>
                <a:spcPts val="0"/>
              </a:spcAft>
              <a:buNone/>
            </a:pPr>
            <a:r>
              <a:rPr lang="en" sz="1700"/>
              <a:t>    new offsprings.</a:t>
            </a:r>
            <a:endParaRPr sz="1700"/>
          </a:p>
          <a:p>
            <a:pPr indent="0" lvl="0" marL="0" rtl="0" algn="l">
              <a:spcBef>
                <a:spcPts val="1200"/>
              </a:spcBef>
              <a:spcAft>
                <a:spcPts val="1200"/>
              </a:spcAft>
              <a:buNone/>
            </a:pPr>
            <a:r>
              <a:t/>
            </a:r>
            <a:endParaRPr/>
          </a:p>
        </p:txBody>
      </p:sp>
      <p:pic>
        <p:nvPicPr>
          <p:cNvPr descr="One Point Crossover" id="198" name="Google Shape;198;p23"/>
          <p:cNvPicPr preferRelativeResize="0"/>
          <p:nvPr/>
        </p:nvPicPr>
        <p:blipFill rotWithShape="1">
          <a:blip r:embed="rId3">
            <a:alphaModFix/>
          </a:blip>
          <a:srcRect b="0" l="0" r="0" t="0"/>
          <a:stretch/>
        </p:blipFill>
        <p:spPr>
          <a:xfrm>
            <a:off x="5433861" y="2682938"/>
            <a:ext cx="3434375" cy="1304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Crossover</a:t>
            </a:r>
            <a:endParaRPr b="1"/>
          </a:p>
        </p:txBody>
      </p:sp>
      <p:sp>
        <p:nvSpPr>
          <p:cNvPr id="204" name="Google Shape;204;p24"/>
          <p:cNvSpPr txBox="1"/>
          <p:nvPr>
            <p:ph idx="1" type="body"/>
          </p:nvPr>
        </p:nvSpPr>
        <p:spPr>
          <a:xfrm>
            <a:off x="1297500" y="13078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2. </a:t>
            </a:r>
            <a:r>
              <a:rPr b="1" lang="en" sz="1700">
                <a:solidFill>
                  <a:srgbClr val="00FFFF"/>
                </a:solidFill>
              </a:rPr>
              <a:t>Multi point Crossover.</a:t>
            </a:r>
            <a:endParaRPr b="1" sz="1700">
              <a:solidFill>
                <a:srgbClr val="00FFFF"/>
              </a:solidFill>
            </a:endParaRPr>
          </a:p>
          <a:p>
            <a:pPr indent="0" lvl="0" marL="0" rtl="0" algn="l">
              <a:spcBef>
                <a:spcPts val="1200"/>
              </a:spcBef>
              <a:spcAft>
                <a:spcPts val="1200"/>
              </a:spcAft>
              <a:buNone/>
            </a:pPr>
            <a:r>
              <a:rPr lang="en" sz="1700"/>
              <a:t>Multipoint crossover is a generalization of the one point Crossover where in alternating segments are swamped to get new offsprings.</a:t>
            </a:r>
            <a:endParaRPr sz="1700"/>
          </a:p>
        </p:txBody>
      </p:sp>
      <p:pic>
        <p:nvPicPr>
          <p:cNvPr descr="Multi Point Crossover" id="205" name="Google Shape;205;p24"/>
          <p:cNvPicPr preferRelativeResize="0"/>
          <p:nvPr/>
        </p:nvPicPr>
        <p:blipFill>
          <a:blip r:embed="rId3">
            <a:alphaModFix/>
          </a:blip>
          <a:stretch>
            <a:fillRect/>
          </a:stretch>
        </p:blipFill>
        <p:spPr>
          <a:xfrm>
            <a:off x="1714500" y="2571750"/>
            <a:ext cx="5715000" cy="1362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Crossover</a:t>
            </a:r>
            <a:endParaRPr b="1"/>
          </a:p>
        </p:txBody>
      </p:sp>
      <p:sp>
        <p:nvSpPr>
          <p:cNvPr id="211" name="Google Shape;211;p2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3. </a:t>
            </a:r>
            <a:r>
              <a:rPr b="1" lang="en" sz="1700">
                <a:solidFill>
                  <a:srgbClr val="00FFFF"/>
                </a:solidFill>
              </a:rPr>
              <a:t>Uniform C</a:t>
            </a:r>
            <a:r>
              <a:rPr b="1" lang="en" sz="1700">
                <a:solidFill>
                  <a:srgbClr val="00FFFF"/>
                </a:solidFill>
              </a:rPr>
              <a:t>rossover</a:t>
            </a:r>
            <a:endParaRPr b="1" sz="1700">
              <a:solidFill>
                <a:srgbClr val="00FFFF"/>
              </a:solidFill>
            </a:endParaRPr>
          </a:p>
          <a:p>
            <a:pPr indent="0" lvl="0" marL="0" rtl="0" algn="l">
              <a:spcBef>
                <a:spcPts val="1200"/>
              </a:spcBef>
              <a:spcAft>
                <a:spcPts val="1200"/>
              </a:spcAft>
              <a:buNone/>
            </a:pPr>
            <a:r>
              <a:rPr lang="en" sz="1700"/>
              <a:t>In a uniform crossover, we don't divide the chromosomes into segments, rather we treat each gene </a:t>
            </a:r>
            <a:r>
              <a:rPr lang="en" sz="1700"/>
              <a:t>separately</a:t>
            </a:r>
            <a:r>
              <a:rPr lang="en" sz="1700"/>
              <a:t>.</a:t>
            </a:r>
            <a:endParaRPr sz="1700"/>
          </a:p>
        </p:txBody>
      </p:sp>
      <p:pic>
        <p:nvPicPr>
          <p:cNvPr descr="Uniform Crossover" id="212" name="Google Shape;212;p25"/>
          <p:cNvPicPr preferRelativeResize="0"/>
          <p:nvPr/>
        </p:nvPicPr>
        <p:blipFill>
          <a:blip r:embed="rId3">
            <a:alphaModFix/>
          </a:blip>
          <a:stretch>
            <a:fillRect/>
          </a:stretch>
        </p:blipFill>
        <p:spPr>
          <a:xfrm>
            <a:off x="1959450" y="2839998"/>
            <a:ext cx="5715000" cy="942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Mutation</a:t>
            </a:r>
            <a:endParaRPr b="1"/>
          </a:p>
        </p:txBody>
      </p:sp>
      <p:sp>
        <p:nvSpPr>
          <p:cNvPr id="218" name="Google Shape;218;p26"/>
          <p:cNvSpPr txBox="1"/>
          <p:nvPr>
            <p:ph idx="1" type="body"/>
          </p:nvPr>
        </p:nvSpPr>
        <p:spPr>
          <a:xfrm>
            <a:off x="1297500" y="13078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It is used to maintain and introduce diversity in the genetic population and is usually applied with a low probability. Mutation is the part of the GA which is related to “exploration” of the search space. There are some mutation operator mentioned below:</a:t>
            </a:r>
            <a:endParaRPr sz="1700"/>
          </a:p>
          <a:p>
            <a:pPr indent="-336550" lvl="0" marL="457200" rtl="0" algn="l">
              <a:spcBef>
                <a:spcPts val="1200"/>
              </a:spcBef>
              <a:spcAft>
                <a:spcPts val="0"/>
              </a:spcAft>
              <a:buClr>
                <a:srgbClr val="00FFFF"/>
              </a:buClr>
              <a:buSzPts val="1700"/>
              <a:buAutoNum type="arabicPeriod"/>
            </a:pPr>
            <a:r>
              <a:rPr b="1" lang="en" sz="1700">
                <a:solidFill>
                  <a:srgbClr val="00FFFF"/>
                </a:solidFill>
              </a:rPr>
              <a:t>Bit Flip Mutation:</a:t>
            </a:r>
            <a:endParaRPr b="1" sz="1700">
              <a:solidFill>
                <a:srgbClr val="00FFFF"/>
              </a:solidFill>
            </a:endParaRPr>
          </a:p>
          <a:p>
            <a:pPr indent="0" lvl="0" marL="457200" rtl="0" algn="l">
              <a:spcBef>
                <a:spcPts val="1200"/>
              </a:spcBef>
              <a:spcAft>
                <a:spcPts val="1200"/>
              </a:spcAft>
              <a:buNone/>
            </a:pPr>
            <a:r>
              <a:rPr lang="en" sz="1700"/>
              <a:t>In this biy flip mutation, we select one of mode random bits and flip then. This is used for binary encoding in GAs.</a:t>
            </a:r>
            <a:endParaRPr sz="1700"/>
          </a:p>
        </p:txBody>
      </p:sp>
      <p:pic>
        <p:nvPicPr>
          <p:cNvPr descr="Bit Flip Mutation" id="219" name="Google Shape;219;p26"/>
          <p:cNvPicPr preferRelativeResize="0"/>
          <p:nvPr/>
        </p:nvPicPr>
        <p:blipFill>
          <a:blip r:embed="rId3">
            <a:alphaModFix/>
          </a:blip>
          <a:stretch>
            <a:fillRect/>
          </a:stretch>
        </p:blipFill>
        <p:spPr>
          <a:xfrm>
            <a:off x="1029513" y="3873000"/>
            <a:ext cx="7241276" cy="518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Mutation</a:t>
            </a:r>
            <a:endParaRPr b="1"/>
          </a:p>
        </p:txBody>
      </p:sp>
      <p:sp>
        <p:nvSpPr>
          <p:cNvPr id="225" name="Google Shape;225;p27"/>
          <p:cNvSpPr txBox="1"/>
          <p:nvPr>
            <p:ph idx="1" type="body"/>
          </p:nvPr>
        </p:nvSpPr>
        <p:spPr>
          <a:xfrm>
            <a:off x="1047371" y="944874"/>
            <a:ext cx="7881600" cy="402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2. </a:t>
            </a:r>
            <a:r>
              <a:rPr b="1" lang="en" sz="1700">
                <a:solidFill>
                  <a:srgbClr val="00FFFF"/>
                </a:solidFill>
              </a:rPr>
              <a:t>Swap Mutation:</a:t>
            </a:r>
            <a:endParaRPr b="1" sz="1700">
              <a:solidFill>
                <a:srgbClr val="00FFFF"/>
              </a:solidFill>
            </a:endParaRPr>
          </a:p>
          <a:p>
            <a:pPr indent="0" lvl="0" marL="0" rtl="0" algn="l">
              <a:spcBef>
                <a:spcPts val="1200"/>
              </a:spcBef>
              <a:spcAft>
                <a:spcPts val="0"/>
              </a:spcAft>
              <a:buNone/>
            </a:pPr>
            <a:r>
              <a:rPr lang="en" sz="1700"/>
              <a:t>In Swap mutation,we select two positions on the chromosome at random,and interchange the values. This is common in permutation based encodings.</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rPr b="1" lang="en" sz="1700">
                <a:solidFill>
                  <a:srgbClr val="FFFFFF"/>
                </a:solidFill>
              </a:rPr>
              <a:t>3.</a:t>
            </a:r>
            <a:r>
              <a:rPr b="1" lang="en" sz="1700">
                <a:solidFill>
                  <a:srgbClr val="00FFFF"/>
                </a:solidFill>
              </a:rPr>
              <a:t>Inverse Mutation</a:t>
            </a:r>
            <a:r>
              <a:rPr lang="en" sz="1700"/>
              <a:t> </a:t>
            </a:r>
            <a:endParaRPr sz="1700"/>
          </a:p>
          <a:p>
            <a:pPr indent="0" lvl="0" marL="0" rtl="0" algn="l">
              <a:spcBef>
                <a:spcPts val="1200"/>
              </a:spcBef>
              <a:spcAft>
                <a:spcPts val="1200"/>
              </a:spcAft>
              <a:buNone/>
            </a:pPr>
            <a:r>
              <a:rPr lang="en" sz="1700"/>
              <a:t>In inverse mutation, we select a subject of genes like in scramble mutation, but instead of shuffling the subse, merrily  invert the entire string in the subset.</a:t>
            </a:r>
            <a:endParaRPr sz="1700"/>
          </a:p>
        </p:txBody>
      </p:sp>
      <p:pic>
        <p:nvPicPr>
          <p:cNvPr descr="Swap Mutation" id="226" name="Google Shape;226;p27"/>
          <p:cNvPicPr preferRelativeResize="0"/>
          <p:nvPr/>
        </p:nvPicPr>
        <p:blipFill>
          <a:blip r:embed="rId3">
            <a:alphaModFix/>
          </a:blip>
          <a:stretch>
            <a:fillRect/>
          </a:stretch>
        </p:blipFill>
        <p:spPr>
          <a:xfrm>
            <a:off x="1513438" y="2381550"/>
            <a:ext cx="6607001" cy="495525"/>
          </a:xfrm>
          <a:prstGeom prst="rect">
            <a:avLst/>
          </a:prstGeom>
          <a:noFill/>
          <a:ln>
            <a:noFill/>
          </a:ln>
        </p:spPr>
      </p:pic>
      <p:pic>
        <p:nvPicPr>
          <p:cNvPr descr="Inversion Mutation" id="227" name="Google Shape;227;p27"/>
          <p:cNvPicPr preferRelativeResize="0"/>
          <p:nvPr/>
        </p:nvPicPr>
        <p:blipFill>
          <a:blip r:embed="rId4">
            <a:alphaModFix/>
          </a:blip>
          <a:stretch>
            <a:fillRect/>
          </a:stretch>
        </p:blipFill>
        <p:spPr>
          <a:xfrm>
            <a:off x="1513450" y="4423425"/>
            <a:ext cx="6607001" cy="42945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txBox="1"/>
          <p:nvPr>
            <p:ph type="title"/>
          </p:nvPr>
        </p:nvSpPr>
        <p:spPr>
          <a:xfrm>
            <a:off x="1043400" y="310325"/>
            <a:ext cx="7057200" cy="57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Survivor Selection</a:t>
            </a:r>
            <a:endParaRPr b="1"/>
          </a:p>
        </p:txBody>
      </p:sp>
      <p:sp>
        <p:nvSpPr>
          <p:cNvPr id="233" name="Google Shape;233;p28"/>
          <p:cNvSpPr txBox="1"/>
          <p:nvPr>
            <p:ph idx="1" type="body"/>
          </p:nvPr>
        </p:nvSpPr>
        <p:spPr>
          <a:xfrm>
            <a:off x="1075100" y="1228575"/>
            <a:ext cx="8197200" cy="424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The Survivor Selection policy determines which individuals are to be removed and which are to be kept in the next generation. Bellow are some selection methods:</a:t>
            </a:r>
            <a:endParaRPr sz="1500"/>
          </a:p>
          <a:p>
            <a:pPr indent="-323850" lvl="0" marL="457200" rtl="0" algn="l">
              <a:spcBef>
                <a:spcPts val="1200"/>
              </a:spcBef>
              <a:spcAft>
                <a:spcPts val="0"/>
              </a:spcAft>
              <a:buClr>
                <a:srgbClr val="00FFFF"/>
              </a:buClr>
              <a:buSzPts val="1500"/>
              <a:buAutoNum type="arabicPeriod"/>
            </a:pPr>
            <a:r>
              <a:rPr b="1" lang="en" sz="1500">
                <a:solidFill>
                  <a:srgbClr val="00FFFF"/>
                </a:solidFill>
              </a:rPr>
              <a:t>Age Based Solution: </a:t>
            </a:r>
            <a:endParaRPr b="1" sz="1500">
              <a:solidFill>
                <a:srgbClr val="00FFFF"/>
              </a:solidFill>
            </a:endParaRPr>
          </a:p>
          <a:p>
            <a:pPr indent="0" lvl="0" marL="0" rtl="0" algn="l">
              <a:spcBef>
                <a:spcPts val="1200"/>
              </a:spcBef>
              <a:spcAft>
                <a:spcPts val="0"/>
              </a:spcAft>
              <a:buNone/>
            </a:pPr>
            <a:r>
              <a:rPr lang="en" sz="1500"/>
              <a:t>In age based selection, we don’t have a notion of a fitness. It is based on the premise that each individual is allowed in the population for  a finite generation where it is allowed to reproduce, after that, it is removed from the population no matter how good its fitness is.</a:t>
            </a:r>
            <a:endParaRPr sz="1500"/>
          </a:p>
          <a:p>
            <a:pPr indent="-323850" lvl="0" marL="457200" rtl="0" algn="l">
              <a:spcBef>
                <a:spcPts val="1200"/>
              </a:spcBef>
              <a:spcAft>
                <a:spcPts val="0"/>
              </a:spcAft>
              <a:buClr>
                <a:srgbClr val="00FFFF"/>
              </a:buClr>
              <a:buSzPts val="1500"/>
              <a:buAutoNum type="arabicPeriod"/>
            </a:pPr>
            <a:r>
              <a:rPr b="1" lang="en" sz="1500">
                <a:solidFill>
                  <a:srgbClr val="00FFFF"/>
                </a:solidFill>
              </a:rPr>
              <a:t>Fitness Based Selection:</a:t>
            </a:r>
            <a:endParaRPr b="1" sz="1500">
              <a:solidFill>
                <a:srgbClr val="00FFFF"/>
              </a:solidFill>
            </a:endParaRPr>
          </a:p>
          <a:p>
            <a:pPr indent="0" lvl="0" marL="0" rtl="0" algn="l">
              <a:spcBef>
                <a:spcPts val="1200"/>
              </a:spcBef>
              <a:spcAft>
                <a:spcPts val="0"/>
              </a:spcAft>
              <a:buNone/>
            </a:pPr>
            <a:r>
              <a:rPr lang="en" sz="1500"/>
              <a:t>In this fitness based selection, the children tend to replace the least fit individuals in the population. The selection of the least fit individuals may be done using a variation of any of the selection policies described before - tournament selection, fitness proportionate selection,etc.</a:t>
            </a:r>
            <a:endParaRPr sz="1500"/>
          </a:p>
          <a:p>
            <a:pPr indent="0" lvl="0" marL="0" rtl="0" algn="l">
              <a:spcBef>
                <a:spcPts val="1200"/>
              </a:spcBef>
              <a:spcAft>
                <a:spcPts val="1200"/>
              </a:spcAft>
              <a:buNone/>
            </a:pPr>
            <a:r>
              <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Termination and Return Best</a:t>
            </a:r>
            <a:endParaRPr b="1"/>
          </a:p>
        </p:txBody>
      </p:sp>
      <p:sp>
        <p:nvSpPr>
          <p:cNvPr id="239" name="Google Shape;239;p29"/>
          <p:cNvSpPr txBox="1"/>
          <p:nvPr>
            <p:ph idx="1" type="body"/>
          </p:nvPr>
        </p:nvSpPr>
        <p:spPr>
          <a:xfrm>
            <a:off x="1052550" y="1386850"/>
            <a:ext cx="7858200" cy="3603600"/>
          </a:xfrm>
          <a:prstGeom prst="rect">
            <a:avLst/>
          </a:prstGeom>
        </p:spPr>
        <p:txBody>
          <a:bodyPr anchorCtr="0" anchor="t" bIns="91425" lIns="91425" spcFirstLastPara="1" rIns="91425" wrap="square" tIns="91425">
            <a:normAutofit fontScale="25000" lnSpcReduction="10000"/>
          </a:bodyPr>
          <a:lstStyle/>
          <a:p>
            <a:pPr indent="0" lvl="0" marL="25400" marR="25400" rtl="0" algn="just">
              <a:spcBef>
                <a:spcPts val="600"/>
              </a:spcBef>
              <a:spcAft>
                <a:spcPts val="0"/>
              </a:spcAft>
              <a:buNone/>
            </a:pPr>
            <a:r>
              <a:rPr lang="en" sz="6800">
                <a:latin typeface="Arial"/>
                <a:ea typeface="Arial"/>
                <a:cs typeface="Arial"/>
                <a:sym typeface="Arial"/>
              </a:rPr>
              <a:t>The termination condition of a Genetic Algorithm is important in determining when a GA run will end. It has been observed that initially, the GA progresses very fast with better solutions coming in every few iterations, but this tends to saturate in the later stages where the improvements are very small. We usually want a termination condition such that our solution is close to the optimal, at the end of the run.</a:t>
            </a:r>
            <a:endParaRPr sz="6800">
              <a:latin typeface="Arial"/>
              <a:ea typeface="Arial"/>
              <a:cs typeface="Arial"/>
              <a:sym typeface="Arial"/>
            </a:endParaRPr>
          </a:p>
          <a:p>
            <a:pPr indent="0" lvl="0" marL="25400" marR="25400" rtl="0" algn="just">
              <a:spcBef>
                <a:spcPts val="700"/>
              </a:spcBef>
              <a:spcAft>
                <a:spcPts val="0"/>
              </a:spcAft>
              <a:buNone/>
            </a:pPr>
            <a:r>
              <a:rPr lang="en" sz="6800">
                <a:latin typeface="Arial"/>
                <a:ea typeface="Arial"/>
                <a:cs typeface="Arial"/>
                <a:sym typeface="Arial"/>
              </a:rPr>
              <a:t>Usually, we keep one of the following termination conditions:</a:t>
            </a:r>
            <a:endParaRPr sz="6800">
              <a:latin typeface="Arial"/>
              <a:ea typeface="Arial"/>
              <a:cs typeface="Arial"/>
              <a:sym typeface="Arial"/>
            </a:endParaRPr>
          </a:p>
          <a:p>
            <a:pPr indent="-336550" lvl="0" marL="457200" rtl="0" algn="l">
              <a:spcBef>
                <a:spcPts val="700"/>
              </a:spcBef>
              <a:spcAft>
                <a:spcPts val="0"/>
              </a:spcAft>
              <a:buClr>
                <a:srgbClr val="00FFFF"/>
              </a:buClr>
              <a:buSzPct val="100000"/>
              <a:buFont typeface="Arial"/>
              <a:buChar char="●"/>
            </a:pPr>
            <a:r>
              <a:rPr lang="en" sz="6800">
                <a:latin typeface="Arial"/>
                <a:ea typeface="Arial"/>
                <a:cs typeface="Arial"/>
                <a:sym typeface="Arial"/>
              </a:rPr>
              <a:t>When there has been no improvement in the population for X iterations.</a:t>
            </a:r>
            <a:endParaRPr sz="6800">
              <a:latin typeface="Arial"/>
              <a:ea typeface="Arial"/>
              <a:cs typeface="Arial"/>
              <a:sym typeface="Arial"/>
            </a:endParaRPr>
          </a:p>
          <a:p>
            <a:pPr indent="-336550" lvl="0" marL="457200" rtl="0" algn="l">
              <a:spcBef>
                <a:spcPts val="0"/>
              </a:spcBef>
              <a:spcAft>
                <a:spcPts val="0"/>
              </a:spcAft>
              <a:buClr>
                <a:srgbClr val="00FFFF"/>
              </a:buClr>
              <a:buSzPct val="100000"/>
              <a:buFont typeface="Arial"/>
              <a:buChar char="●"/>
            </a:pPr>
            <a:r>
              <a:rPr lang="en" sz="6800">
                <a:latin typeface="Arial"/>
                <a:ea typeface="Arial"/>
                <a:cs typeface="Arial"/>
                <a:sym typeface="Arial"/>
              </a:rPr>
              <a:t>When we reach an absolute number of generations.</a:t>
            </a:r>
            <a:endParaRPr sz="6800">
              <a:latin typeface="Arial"/>
              <a:ea typeface="Arial"/>
              <a:cs typeface="Arial"/>
              <a:sym typeface="Arial"/>
            </a:endParaRPr>
          </a:p>
          <a:p>
            <a:pPr indent="-336550" lvl="0" marL="457200" rtl="0" algn="l">
              <a:spcBef>
                <a:spcPts val="0"/>
              </a:spcBef>
              <a:spcAft>
                <a:spcPts val="0"/>
              </a:spcAft>
              <a:buClr>
                <a:srgbClr val="00FFFF"/>
              </a:buClr>
              <a:buSzPct val="100000"/>
              <a:buFont typeface="Arial"/>
              <a:buChar char="●"/>
            </a:pPr>
            <a:r>
              <a:rPr lang="en" sz="6800">
                <a:latin typeface="Arial"/>
                <a:ea typeface="Arial"/>
                <a:cs typeface="Arial"/>
                <a:sym typeface="Arial"/>
              </a:rPr>
              <a:t>When the objective function value has reached a certain pre-defined value.</a:t>
            </a:r>
            <a:endParaRPr sz="6800">
              <a:latin typeface="Arial"/>
              <a:ea typeface="Arial"/>
              <a:cs typeface="Arial"/>
              <a:sym typeface="Arial"/>
            </a:endParaRPr>
          </a:p>
          <a:p>
            <a:pPr indent="0" lvl="0" marL="0" rtl="0" algn="l">
              <a:spcBef>
                <a:spcPts val="4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Use Cases</a:t>
            </a:r>
            <a:endParaRPr b="1"/>
          </a:p>
        </p:txBody>
      </p:sp>
      <p:sp>
        <p:nvSpPr>
          <p:cNvPr id="245" name="Google Shape;245;p30"/>
          <p:cNvSpPr txBox="1"/>
          <p:nvPr>
            <p:ph idx="1" type="body"/>
          </p:nvPr>
        </p:nvSpPr>
        <p:spPr>
          <a:xfrm>
            <a:off x="0" y="1567550"/>
            <a:ext cx="4505100" cy="2911200"/>
          </a:xfrm>
          <a:prstGeom prst="rect">
            <a:avLst/>
          </a:prstGeom>
        </p:spPr>
        <p:txBody>
          <a:bodyPr anchorCtr="0" anchor="t" bIns="91425" lIns="91425" spcFirstLastPara="1" rIns="91425" wrap="square" tIns="91425">
            <a:normAutofit/>
          </a:bodyPr>
          <a:lstStyle/>
          <a:p>
            <a:pPr indent="0" lvl="0" marL="457200" rtl="0" algn="ctr">
              <a:spcBef>
                <a:spcPts val="0"/>
              </a:spcBef>
              <a:spcAft>
                <a:spcPts val="0"/>
              </a:spcAft>
              <a:buNone/>
            </a:pPr>
            <a:r>
              <a:rPr b="1" lang="en" sz="2000">
                <a:solidFill>
                  <a:srgbClr val="00FFFF"/>
                </a:solidFill>
              </a:rPr>
              <a:t>Domain</a:t>
            </a:r>
            <a:endParaRPr b="1" sz="2000">
              <a:solidFill>
                <a:srgbClr val="00FFFF"/>
              </a:solidFill>
            </a:endParaRPr>
          </a:p>
          <a:p>
            <a:pPr indent="-342900" lvl="0" marL="457200" rtl="0" algn="l">
              <a:spcBef>
                <a:spcPts val="1200"/>
              </a:spcBef>
              <a:spcAft>
                <a:spcPts val="0"/>
              </a:spcAft>
              <a:buSzPts val="1800"/>
              <a:buAutoNum type="arabicPeriod"/>
            </a:pPr>
            <a:r>
              <a:rPr lang="en" sz="1800"/>
              <a:t>Medicine </a:t>
            </a:r>
            <a:endParaRPr sz="1800"/>
          </a:p>
          <a:p>
            <a:pPr indent="-342900" lvl="0" marL="457200" rtl="0" algn="l">
              <a:spcBef>
                <a:spcPts val="0"/>
              </a:spcBef>
              <a:spcAft>
                <a:spcPts val="0"/>
              </a:spcAft>
              <a:buSzPts val="1800"/>
              <a:buAutoNum type="arabicPeriod"/>
            </a:pPr>
            <a:r>
              <a:rPr lang="en" sz="1800"/>
              <a:t>Software Development</a:t>
            </a:r>
            <a:endParaRPr sz="1800"/>
          </a:p>
          <a:p>
            <a:pPr indent="-342900" lvl="0" marL="457200" rtl="0" algn="l">
              <a:spcBef>
                <a:spcPts val="0"/>
              </a:spcBef>
              <a:spcAft>
                <a:spcPts val="0"/>
              </a:spcAft>
              <a:buSzPts val="1800"/>
              <a:buAutoNum type="arabicPeriod"/>
            </a:pPr>
            <a:r>
              <a:rPr lang="en" sz="1800"/>
              <a:t>Transportation</a:t>
            </a:r>
            <a:endParaRPr sz="1800"/>
          </a:p>
          <a:p>
            <a:pPr indent="-342900" lvl="0" marL="457200" rtl="0" algn="l">
              <a:spcBef>
                <a:spcPts val="0"/>
              </a:spcBef>
              <a:spcAft>
                <a:spcPts val="0"/>
              </a:spcAft>
              <a:buSzPts val="1800"/>
              <a:buAutoNum type="arabicPeriod"/>
            </a:pPr>
            <a:r>
              <a:rPr lang="en" sz="1800"/>
              <a:t>Robotics</a:t>
            </a:r>
            <a:endParaRPr sz="1800"/>
          </a:p>
          <a:p>
            <a:pPr indent="-342900" lvl="0" marL="457200" rtl="0" algn="l">
              <a:spcBef>
                <a:spcPts val="0"/>
              </a:spcBef>
              <a:spcAft>
                <a:spcPts val="0"/>
              </a:spcAft>
              <a:buSzPts val="1800"/>
              <a:buAutoNum type="arabicPeriod"/>
            </a:pPr>
            <a:r>
              <a:rPr lang="en" sz="1800"/>
              <a:t>Finances</a:t>
            </a:r>
            <a:endParaRPr sz="1800"/>
          </a:p>
          <a:p>
            <a:pPr indent="-342900" lvl="0" marL="457200" rtl="0" algn="l">
              <a:spcBef>
                <a:spcPts val="0"/>
              </a:spcBef>
              <a:spcAft>
                <a:spcPts val="0"/>
              </a:spcAft>
              <a:buSzPts val="1800"/>
              <a:buAutoNum type="arabicPeriod"/>
            </a:pPr>
            <a:r>
              <a:rPr lang="en" sz="1800"/>
              <a:t>Games</a:t>
            </a:r>
            <a:endParaRPr sz="1800"/>
          </a:p>
          <a:p>
            <a:pPr indent="-342900" lvl="0" marL="457200" rtl="0" algn="l">
              <a:spcBef>
                <a:spcPts val="0"/>
              </a:spcBef>
              <a:spcAft>
                <a:spcPts val="0"/>
              </a:spcAft>
              <a:buSzPts val="1800"/>
              <a:buAutoNum type="arabicPeriod"/>
            </a:pPr>
            <a:r>
              <a:rPr lang="en" sz="1800"/>
              <a:t>Cyber Security</a:t>
            </a:r>
            <a:endParaRPr sz="1800"/>
          </a:p>
        </p:txBody>
      </p:sp>
      <p:sp>
        <p:nvSpPr>
          <p:cNvPr id="246" name="Google Shape;246;p30"/>
          <p:cNvSpPr txBox="1"/>
          <p:nvPr>
            <p:ph idx="2" type="body"/>
          </p:nvPr>
        </p:nvSpPr>
        <p:spPr>
          <a:xfrm>
            <a:off x="4505100" y="1567550"/>
            <a:ext cx="4638900" cy="29112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2000">
                <a:solidFill>
                  <a:srgbClr val="00FFFF"/>
                </a:solidFill>
              </a:rPr>
              <a:t>Application Type</a:t>
            </a:r>
            <a:endParaRPr b="1" sz="2000">
              <a:solidFill>
                <a:srgbClr val="00FFFF"/>
              </a:solidFill>
            </a:endParaRPr>
          </a:p>
          <a:p>
            <a:pPr indent="-336550" lvl="0" marL="457200" rtl="0" algn="l">
              <a:spcBef>
                <a:spcPts val="1200"/>
              </a:spcBef>
              <a:spcAft>
                <a:spcPts val="0"/>
              </a:spcAft>
              <a:buSzPts val="1700"/>
              <a:buAutoNum type="arabicPeriod"/>
            </a:pPr>
            <a:r>
              <a:rPr lang="en" sz="1700"/>
              <a:t>DNA  Analysis </a:t>
            </a:r>
            <a:endParaRPr sz="1700"/>
          </a:p>
          <a:p>
            <a:pPr indent="-336550" lvl="0" marL="457200" rtl="0" algn="l">
              <a:spcBef>
                <a:spcPts val="0"/>
              </a:spcBef>
              <a:spcAft>
                <a:spcPts val="0"/>
              </a:spcAft>
              <a:buSzPts val="1700"/>
              <a:buAutoNum type="arabicPeriod"/>
            </a:pPr>
            <a:r>
              <a:rPr lang="en" sz="1700"/>
              <a:t>Machine Learning (GA based Machine Learning)</a:t>
            </a:r>
            <a:endParaRPr sz="1700"/>
          </a:p>
          <a:p>
            <a:pPr indent="-336550" lvl="0" marL="457200" rtl="0" algn="l">
              <a:spcBef>
                <a:spcPts val="0"/>
              </a:spcBef>
              <a:spcAft>
                <a:spcPts val="0"/>
              </a:spcAft>
              <a:buSzPts val="1700"/>
              <a:buAutoNum type="arabicPeriod"/>
            </a:pPr>
            <a:r>
              <a:rPr lang="en" sz="1700"/>
              <a:t>Vehicle Routing Problems</a:t>
            </a:r>
            <a:endParaRPr sz="1700"/>
          </a:p>
          <a:p>
            <a:pPr indent="-336550" lvl="0" marL="457200" rtl="0" algn="l">
              <a:spcBef>
                <a:spcPts val="0"/>
              </a:spcBef>
              <a:spcAft>
                <a:spcPts val="0"/>
              </a:spcAft>
              <a:buSzPts val="1700"/>
              <a:buAutoNum type="arabicPeriod"/>
            </a:pPr>
            <a:r>
              <a:rPr lang="en" sz="1700"/>
              <a:t>Robot Trajectory Generation</a:t>
            </a:r>
            <a:endParaRPr sz="1700"/>
          </a:p>
          <a:p>
            <a:pPr indent="-336550" lvl="0" marL="457200" rtl="0" algn="l">
              <a:spcBef>
                <a:spcPts val="0"/>
              </a:spcBef>
              <a:spcAft>
                <a:spcPts val="0"/>
              </a:spcAft>
              <a:buSzPts val="1700"/>
              <a:buAutoNum type="arabicPeriod"/>
            </a:pPr>
            <a:r>
              <a:rPr lang="en" sz="1700"/>
              <a:t>Economics</a:t>
            </a:r>
            <a:endParaRPr sz="1700"/>
          </a:p>
          <a:p>
            <a:pPr indent="-336550" lvl="0" marL="457200" rtl="0" algn="l">
              <a:spcBef>
                <a:spcPts val="0"/>
              </a:spcBef>
              <a:spcAft>
                <a:spcPts val="0"/>
              </a:spcAft>
              <a:buSzPts val="1700"/>
              <a:buAutoNum type="arabicPeriod"/>
            </a:pPr>
            <a:r>
              <a:rPr lang="en" sz="1700"/>
              <a:t>Poker, Checker, Tetris</a:t>
            </a:r>
            <a:endParaRPr sz="1700"/>
          </a:p>
          <a:p>
            <a:pPr indent="-336550" lvl="0" marL="457200" rtl="0" algn="l">
              <a:spcBef>
                <a:spcPts val="0"/>
              </a:spcBef>
              <a:spcAft>
                <a:spcPts val="0"/>
              </a:spcAft>
              <a:buSzPts val="1700"/>
              <a:buAutoNum type="arabicPeriod"/>
            </a:pPr>
            <a:r>
              <a:rPr lang="en" sz="1700"/>
              <a:t>Encryption &amp; Decryption</a:t>
            </a:r>
            <a:endParaRPr sz="1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1"/>
          <p:cNvSpPr txBox="1"/>
          <p:nvPr>
            <p:ph type="title"/>
          </p:nvPr>
        </p:nvSpPr>
        <p:spPr>
          <a:xfrm>
            <a:off x="14675" y="0"/>
            <a:ext cx="1263900" cy="543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a:t>Code</a:t>
            </a:r>
            <a:r>
              <a:rPr lang="en"/>
              <a:t>:</a:t>
            </a:r>
            <a:endParaRPr/>
          </a:p>
        </p:txBody>
      </p:sp>
      <p:sp>
        <p:nvSpPr>
          <p:cNvPr id="252" name="Google Shape;252;p31"/>
          <p:cNvSpPr txBox="1"/>
          <p:nvPr>
            <p:ph idx="4294967295" type="body"/>
          </p:nvPr>
        </p:nvSpPr>
        <p:spPr>
          <a:xfrm>
            <a:off x="0" y="839709"/>
            <a:ext cx="9144000" cy="4303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220">
                <a:solidFill>
                  <a:srgbClr val="00FFFF"/>
                </a:solidFill>
              </a:rPr>
              <a:t>//To begin the solution we first need to generate a random string which then can be gradually mutated </a:t>
            </a:r>
            <a:r>
              <a:rPr lang="en" sz="1220">
                <a:solidFill>
                  <a:srgbClr val="00FFFF"/>
                </a:solidFill>
              </a:rPr>
              <a:t>t</a:t>
            </a:r>
            <a:r>
              <a:rPr lang="en" sz="1220">
                <a:solidFill>
                  <a:srgbClr val="00FFFF"/>
                </a:solidFill>
              </a:rPr>
              <a:t>o form the desired string of //the user.</a:t>
            </a:r>
            <a:endParaRPr sz="1220">
              <a:solidFill>
                <a:srgbClr val="00FFFF"/>
              </a:solidFill>
            </a:endParaRPr>
          </a:p>
          <a:p>
            <a:pPr indent="0" lvl="0" marL="0" rtl="0" algn="l">
              <a:spcBef>
                <a:spcPts val="1200"/>
              </a:spcBef>
              <a:spcAft>
                <a:spcPts val="0"/>
              </a:spcAft>
              <a:buNone/>
            </a:pPr>
            <a:r>
              <a:rPr b="1" lang="en" sz="1220" u="sng">
                <a:solidFill>
                  <a:srgbClr val="00FFFF"/>
                </a:solidFill>
              </a:rPr>
              <a:t>//Code to generate Random String:</a:t>
            </a:r>
            <a:endParaRPr b="1" sz="1220" u="sng">
              <a:solidFill>
                <a:srgbClr val="00FFFF"/>
              </a:solidFill>
            </a:endParaRPr>
          </a:p>
          <a:p>
            <a:pPr indent="457200" lvl="0" marL="914400" rtl="0" algn="l">
              <a:spcBef>
                <a:spcPts val="1200"/>
              </a:spcBef>
              <a:spcAft>
                <a:spcPts val="0"/>
              </a:spcAft>
              <a:buNone/>
            </a:pPr>
            <a:r>
              <a:t/>
            </a:r>
            <a:endParaRPr sz="1220"/>
          </a:p>
          <a:p>
            <a:pPr indent="0" lvl="0" marL="914400" rtl="0" algn="l">
              <a:spcBef>
                <a:spcPts val="1200"/>
              </a:spcBef>
              <a:spcAft>
                <a:spcPts val="0"/>
              </a:spcAft>
              <a:buNone/>
            </a:pPr>
            <a:r>
              <a:rPr lang="en"/>
              <a:t>private static Random random = new Random();</a:t>
            </a:r>
            <a:endParaRPr/>
          </a:p>
          <a:p>
            <a:pPr indent="0" lvl="0" marL="914400" rtl="0" algn="l">
              <a:spcBef>
                <a:spcPts val="1200"/>
              </a:spcBef>
              <a:spcAft>
                <a:spcPts val="0"/>
              </a:spcAft>
              <a:buNone/>
            </a:pPr>
            <a:r>
              <a:rPr lang="en"/>
              <a:t>private static String randomString(final String allowedCharacters, final int length)</a:t>
            </a:r>
            <a:endParaRPr/>
          </a:p>
          <a:p>
            <a:pPr indent="457200" lvl="0" marL="457200" rtl="0" algn="l">
              <a:spcBef>
                <a:spcPts val="1200"/>
              </a:spcBef>
              <a:spcAft>
                <a:spcPts val="0"/>
              </a:spcAft>
              <a:buNone/>
            </a:pPr>
            <a:r>
              <a:rPr lang="en"/>
              <a:t>{</a:t>
            </a:r>
            <a:endParaRPr/>
          </a:p>
          <a:p>
            <a:pPr indent="457200" lvl="0" marL="914400" rtl="0" algn="l">
              <a:spcBef>
                <a:spcPts val="1200"/>
              </a:spcBef>
              <a:spcAft>
                <a:spcPts val="0"/>
              </a:spcAft>
              <a:buNone/>
            </a:pPr>
            <a:r>
              <a:rPr lang="en"/>
              <a:t>return IntStream.generate(allowedCharacters::length).limit(length)</a:t>
            </a:r>
            <a:endParaRPr/>
          </a:p>
          <a:p>
            <a:pPr indent="457200" lvl="0" marL="1371600" rtl="0" algn="l">
              <a:spcBef>
                <a:spcPts val="1200"/>
              </a:spcBef>
              <a:spcAft>
                <a:spcPts val="0"/>
              </a:spcAft>
              <a:buNone/>
            </a:pPr>
            <a:r>
              <a:rPr lang="en"/>
              <a:t>.map(random::nextInt).mapToObj(allowedCharacters::charAt)</a:t>
            </a:r>
            <a:endParaRPr/>
          </a:p>
          <a:p>
            <a:pPr indent="457200" lvl="0" marL="1371600" rtl="0" algn="l">
              <a:spcBef>
                <a:spcPts val="1200"/>
              </a:spcBef>
              <a:spcAft>
                <a:spcPts val="0"/>
              </a:spcAft>
              <a:buNone/>
            </a:pPr>
            <a:r>
              <a:rPr lang="en"/>
              <a:t>.map(Object::toString).collect(Collectors.joining());</a:t>
            </a:r>
            <a:endParaRPr/>
          </a:p>
          <a:p>
            <a:pPr indent="457200" lvl="0" marL="457200" rtl="0" algn="l">
              <a:spcBef>
                <a:spcPts val="1200"/>
              </a:spcBef>
              <a:spcAft>
                <a:spcPts val="0"/>
              </a:spcAft>
              <a:buNone/>
            </a:pPr>
            <a:r>
              <a:rPr lang="en"/>
              <a:t>}</a:t>
            </a:r>
            <a:endParaRPr/>
          </a:p>
          <a:p>
            <a:pPr indent="0" lvl="0" marL="0" rtl="0" algn="l">
              <a:spcBef>
                <a:spcPts val="1200"/>
              </a:spcBef>
              <a:spcAft>
                <a:spcPts val="1200"/>
              </a:spcAft>
              <a:buNone/>
            </a:pPr>
            <a:r>
              <a:t/>
            </a:r>
            <a:endParaRPr/>
          </a:p>
        </p:txBody>
      </p:sp>
      <p:sp>
        <p:nvSpPr>
          <p:cNvPr id="253" name="Google Shape;253;p31"/>
          <p:cNvSpPr txBox="1"/>
          <p:nvPr/>
        </p:nvSpPr>
        <p:spPr>
          <a:xfrm>
            <a:off x="5365925" y="4804800"/>
            <a:ext cx="428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Lato"/>
                <a:ea typeface="Lato"/>
                <a:cs typeface="Lato"/>
                <a:sym typeface="Lato"/>
              </a:rPr>
              <a:t>For the code visit </a:t>
            </a:r>
            <a:r>
              <a:rPr b="1" lang="en" sz="1000">
                <a:solidFill>
                  <a:schemeClr val="lt1"/>
                </a:solidFill>
                <a:latin typeface="Lato"/>
                <a:ea typeface="Lato"/>
                <a:cs typeface="Lato"/>
                <a:sym typeface="Lato"/>
              </a:rPr>
              <a:t>https://github.com/Ani3002/Hello_World_GA</a:t>
            </a:r>
            <a:endParaRPr b="1" sz="10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Highlight</a:t>
            </a:r>
            <a:endParaRPr b="1"/>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sz="1800"/>
              <a:t>What is Genetic Algorithm and how does it work?</a:t>
            </a:r>
            <a:endParaRPr sz="1800"/>
          </a:p>
          <a:p>
            <a:pPr indent="-342900" lvl="0" marL="457200" rtl="0" algn="l">
              <a:spcBef>
                <a:spcPts val="0"/>
              </a:spcBef>
              <a:spcAft>
                <a:spcPts val="0"/>
              </a:spcAft>
              <a:buSzPts val="1800"/>
              <a:buAutoNum type="arabicPeriod"/>
            </a:pPr>
            <a:r>
              <a:rPr lang="en" sz="1800"/>
              <a:t>What’s the need of GA?</a:t>
            </a:r>
            <a:endParaRPr sz="1800"/>
          </a:p>
          <a:p>
            <a:pPr indent="-342900" lvl="0" marL="457200" rtl="0" algn="l">
              <a:spcBef>
                <a:spcPts val="0"/>
              </a:spcBef>
              <a:spcAft>
                <a:spcPts val="0"/>
              </a:spcAft>
              <a:buSzPts val="1800"/>
              <a:buAutoNum type="arabicPeriod"/>
            </a:pPr>
            <a:r>
              <a:rPr lang="en" sz="1800"/>
              <a:t>Pros &amp; Cons of GA</a:t>
            </a:r>
            <a:endParaRPr sz="1800"/>
          </a:p>
          <a:p>
            <a:pPr indent="-342900" lvl="0" marL="457200" rtl="0" algn="l">
              <a:spcBef>
                <a:spcPts val="0"/>
              </a:spcBef>
              <a:spcAft>
                <a:spcPts val="0"/>
              </a:spcAft>
              <a:buSzPts val="1800"/>
              <a:buAutoNum type="arabicPeriod"/>
            </a:pPr>
            <a:r>
              <a:rPr lang="en" sz="1800"/>
              <a:t>Benefits of GA</a:t>
            </a:r>
            <a:endParaRPr sz="1800"/>
          </a:p>
          <a:p>
            <a:pPr indent="-342900" lvl="0" marL="457200" rtl="0" algn="l">
              <a:spcBef>
                <a:spcPts val="0"/>
              </a:spcBef>
              <a:spcAft>
                <a:spcPts val="0"/>
              </a:spcAft>
              <a:buSzPts val="1800"/>
              <a:buAutoNum type="arabicPeriod"/>
            </a:pPr>
            <a:r>
              <a:rPr lang="en" sz="1800"/>
              <a:t>Application of Genetic algorithm</a:t>
            </a:r>
            <a:endParaRPr sz="1800"/>
          </a:p>
          <a:p>
            <a:pPr indent="-342900" lvl="0" marL="457200" rtl="0" algn="l">
              <a:spcBef>
                <a:spcPts val="0"/>
              </a:spcBef>
              <a:spcAft>
                <a:spcPts val="0"/>
              </a:spcAft>
              <a:buSzPts val="1800"/>
              <a:buAutoNum type="arabicPeriod"/>
            </a:pPr>
            <a:r>
              <a:rPr lang="en" sz="1800"/>
              <a:t>Implementation</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2"/>
          <p:cNvSpPr txBox="1"/>
          <p:nvPr>
            <p:ph type="title"/>
          </p:nvPr>
        </p:nvSpPr>
        <p:spPr>
          <a:xfrm>
            <a:off x="0" y="-12"/>
            <a:ext cx="9144000" cy="51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sz="1320">
                <a:solidFill>
                  <a:srgbClr val="00FFFF"/>
                </a:solidFill>
              </a:rPr>
              <a:t>//Fitness Function</a:t>
            </a:r>
            <a:endParaRPr b="1" sz="1320">
              <a:solidFill>
                <a:srgbClr val="00FFFF"/>
              </a:solidFill>
            </a:endParaRPr>
          </a:p>
          <a:p>
            <a:pPr indent="0" lvl="0" marL="0" rtl="0" algn="l">
              <a:spcBef>
                <a:spcPts val="0"/>
              </a:spcBef>
              <a:spcAft>
                <a:spcPts val="0"/>
              </a:spcAft>
              <a:buSzPts val="990"/>
              <a:buNone/>
            </a:pPr>
            <a:r>
              <a:rPr lang="en" sz="1320">
                <a:solidFill>
                  <a:srgbClr val="00FFFF"/>
                </a:solidFill>
              </a:rPr>
              <a:t>//Generating  Fitness Function of the chromosomes:</a:t>
            </a:r>
            <a:endParaRPr sz="1320">
              <a:solidFill>
                <a:srgbClr val="00FFFF"/>
              </a:solidFill>
            </a:endParaRPr>
          </a:p>
          <a:p>
            <a:pPr indent="0" lvl="0" marL="0" rtl="0" algn="l">
              <a:spcBef>
                <a:spcPts val="0"/>
              </a:spcBef>
              <a:spcAft>
                <a:spcPts val="0"/>
              </a:spcAft>
              <a:buSzPts val="990"/>
              <a:buNone/>
            </a:pPr>
            <a:r>
              <a:t/>
            </a:r>
            <a:endParaRPr sz="1320"/>
          </a:p>
          <a:p>
            <a:pPr indent="0" lvl="0" marL="0" rtl="0" algn="l">
              <a:spcBef>
                <a:spcPts val="0"/>
              </a:spcBef>
              <a:spcAft>
                <a:spcPts val="0"/>
              </a:spcAft>
              <a:buSzPts val="990"/>
              <a:buNone/>
            </a:pPr>
            <a:r>
              <a:rPr lang="en" sz="1320"/>
              <a:t>private static int fitness(final String testedString, final String perfectString)</a:t>
            </a:r>
            <a:endParaRPr sz="1320"/>
          </a:p>
          <a:p>
            <a:pPr indent="0" lvl="0" marL="0" rtl="0" algn="l">
              <a:spcBef>
                <a:spcPts val="0"/>
              </a:spcBef>
              <a:spcAft>
                <a:spcPts val="0"/>
              </a:spcAft>
              <a:buSzPts val="990"/>
              <a:buNone/>
            </a:pPr>
            <a:r>
              <a:rPr lang="en" sz="1320"/>
              <a:t>{</a:t>
            </a:r>
            <a:endParaRPr sz="1320"/>
          </a:p>
          <a:p>
            <a:pPr indent="457200" lvl="0" marL="0" rtl="0" algn="l">
              <a:spcBef>
                <a:spcPts val="0"/>
              </a:spcBef>
              <a:spcAft>
                <a:spcPts val="0"/>
              </a:spcAft>
              <a:buSzPts val="990"/>
              <a:buNone/>
            </a:pPr>
            <a:r>
              <a:rPr lang="en" sz="1320"/>
              <a:t>return IntStream.range(0, min(testedString.length(), perfectString.length()))</a:t>
            </a:r>
            <a:endParaRPr sz="1320"/>
          </a:p>
          <a:p>
            <a:pPr indent="457200" lvl="0" marL="457200" rtl="0" algn="l">
              <a:spcBef>
                <a:spcPts val="0"/>
              </a:spcBef>
              <a:spcAft>
                <a:spcPts val="0"/>
              </a:spcAft>
              <a:buSzPts val="990"/>
              <a:buNone/>
            </a:pPr>
            <a:r>
              <a:rPr lang="en" sz="1320"/>
              <a:t>.map(index -&gt; abs(testedString.charAt(index) - perfectString.charAt(index))).sum();</a:t>
            </a:r>
            <a:endParaRPr sz="1320"/>
          </a:p>
          <a:p>
            <a:pPr indent="0" lvl="0" marL="0" rtl="0" algn="l">
              <a:spcBef>
                <a:spcPts val="0"/>
              </a:spcBef>
              <a:spcAft>
                <a:spcPts val="0"/>
              </a:spcAft>
              <a:buSzPts val="990"/>
              <a:buNone/>
            </a:pPr>
            <a:r>
              <a:rPr lang="en" sz="1320"/>
              <a:t>}</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990"/>
              <a:buNone/>
            </a:pPr>
            <a:r>
              <a:rPr lang="en" sz="1320">
                <a:solidFill>
                  <a:srgbClr val="00FFFF"/>
                </a:solidFill>
              </a:rPr>
              <a:t>//This code is to output fitness value of each individual chromosome from each mutated population:</a:t>
            </a:r>
            <a:endParaRPr sz="1320">
              <a:solidFill>
                <a:srgbClr val="00FFFF"/>
              </a:solidFill>
            </a:endParaRPr>
          </a:p>
          <a:p>
            <a:pPr indent="0" lvl="0" marL="0" rtl="0" algn="l">
              <a:spcBef>
                <a:spcPts val="0"/>
              </a:spcBef>
              <a:spcAft>
                <a:spcPts val="0"/>
              </a:spcAft>
              <a:buSzPts val="990"/>
              <a:buNone/>
            </a:pPr>
            <a:r>
              <a:t/>
            </a:r>
            <a:endParaRPr sz="1320"/>
          </a:p>
          <a:p>
            <a:pPr indent="0" lvl="0" marL="0" rtl="0" algn="l">
              <a:spcBef>
                <a:spcPts val="0"/>
              </a:spcBef>
              <a:spcAft>
                <a:spcPts val="0"/>
              </a:spcAft>
              <a:buSzPts val="990"/>
              <a:buNone/>
            </a:pPr>
            <a:r>
              <a:rPr lang="en" sz="1320"/>
              <a:t>private static int fitness(final String testedString, final String perfectString)</a:t>
            </a:r>
            <a:endParaRPr sz="1320"/>
          </a:p>
          <a:p>
            <a:pPr indent="0" lvl="0" marL="0" rtl="0" algn="l">
              <a:spcBef>
                <a:spcPts val="0"/>
              </a:spcBef>
              <a:spcAft>
                <a:spcPts val="0"/>
              </a:spcAft>
              <a:buSzPts val="990"/>
              <a:buNone/>
            </a:pPr>
            <a:r>
              <a:rPr lang="en" sz="1320"/>
              <a:t>{</a:t>
            </a:r>
            <a:endParaRPr sz="1320"/>
          </a:p>
          <a:p>
            <a:pPr indent="0" lvl="0" marL="457200" rtl="0" algn="l">
              <a:spcBef>
                <a:spcPts val="0"/>
              </a:spcBef>
              <a:spcAft>
                <a:spcPts val="0"/>
              </a:spcAft>
              <a:buSzPts val="990"/>
              <a:buNone/>
            </a:pPr>
            <a:r>
              <a:rPr lang="en" sz="1320"/>
              <a:t>return IntStream.range(0, min(testedString.length(), perfectString.length()))</a:t>
            </a:r>
            <a:endParaRPr sz="1320"/>
          </a:p>
          <a:p>
            <a:pPr indent="457200" lvl="0" marL="457200" rtl="0" algn="l">
              <a:spcBef>
                <a:spcPts val="0"/>
              </a:spcBef>
              <a:spcAft>
                <a:spcPts val="0"/>
              </a:spcAft>
              <a:buSzPts val="990"/>
              <a:buNone/>
            </a:pPr>
            <a:r>
              <a:rPr lang="en" sz="1320"/>
              <a:t>.map(index -&gt; abs(testedString.charAt(index) - perfectString.charAt(index))).sum();</a:t>
            </a:r>
            <a:endParaRPr sz="1320"/>
          </a:p>
          <a:p>
            <a:pPr indent="0" lvl="0" marL="0" rtl="0" algn="l">
              <a:spcBef>
                <a:spcPts val="0"/>
              </a:spcBef>
              <a:spcAft>
                <a:spcPts val="0"/>
              </a:spcAft>
              <a:buSzPts val="990"/>
              <a:buNone/>
            </a:pPr>
            <a:r>
              <a:rPr lang="en" sz="1320"/>
              <a:t>}</a:t>
            </a:r>
            <a:endParaRPr sz="1320"/>
          </a:p>
          <a:p>
            <a:pPr indent="0" lvl="0" marL="0" rtl="0" algn="l">
              <a:spcBef>
                <a:spcPts val="0"/>
              </a:spcBef>
              <a:spcAft>
                <a:spcPts val="0"/>
              </a:spcAft>
              <a:buSzPts val="990"/>
              <a:buNone/>
            </a:pPr>
            <a:r>
              <a:rPr lang="en" sz="1320"/>
              <a:t>private static void outputGeneration(final List&lt;String&gt; generation, final String perfectString)</a:t>
            </a:r>
            <a:endParaRPr sz="1320"/>
          </a:p>
          <a:p>
            <a:pPr indent="0" lvl="0" marL="0" rtl="0" algn="l">
              <a:spcBef>
                <a:spcPts val="0"/>
              </a:spcBef>
              <a:spcAft>
                <a:spcPts val="0"/>
              </a:spcAft>
              <a:buSzPts val="990"/>
              <a:buNone/>
            </a:pPr>
            <a:r>
              <a:rPr lang="en" sz="1320"/>
              <a:t>{</a:t>
            </a:r>
            <a:endParaRPr sz="1320"/>
          </a:p>
          <a:p>
            <a:pPr indent="457200" lvl="0" marL="0" rtl="0" algn="l">
              <a:spcBef>
                <a:spcPts val="0"/>
              </a:spcBef>
              <a:spcAft>
                <a:spcPts val="0"/>
              </a:spcAft>
              <a:buSzPts val="990"/>
              <a:buNone/>
            </a:pPr>
            <a:r>
              <a:rPr lang="en" sz="1320"/>
              <a:t>g</a:t>
            </a:r>
            <a:r>
              <a:rPr lang="en" sz="1320"/>
              <a:t>eneration	.stream().sorted(Comparator.comparingInt(string -&gt; fitness(string, perfectString)))</a:t>
            </a:r>
            <a:endParaRPr sz="1320"/>
          </a:p>
          <a:p>
            <a:pPr indent="457200" lvl="0" marL="457200" rtl="0" algn="l">
              <a:spcBef>
                <a:spcPts val="0"/>
              </a:spcBef>
              <a:spcAft>
                <a:spcPts val="0"/>
              </a:spcAft>
              <a:buSzPts val="990"/>
              <a:buNone/>
            </a:pPr>
            <a:r>
              <a:rPr lang="en" sz="1320"/>
              <a:t>.peek(string -&gt; System.out.format("%s - ", string))</a:t>
            </a:r>
            <a:endParaRPr sz="1320"/>
          </a:p>
          <a:p>
            <a:pPr indent="457200" lvl="0" marL="457200" rtl="0" algn="l">
              <a:spcBef>
                <a:spcPts val="0"/>
              </a:spcBef>
              <a:spcAft>
                <a:spcPts val="0"/>
              </a:spcAft>
              <a:buSzPts val="990"/>
              <a:buNone/>
            </a:pPr>
            <a:r>
              <a:rPr lang="en" sz="1320"/>
              <a:t>.map(string -&gt; fitness(string, perfectString))</a:t>
            </a:r>
            <a:endParaRPr sz="1320"/>
          </a:p>
          <a:p>
            <a:pPr indent="457200" lvl="0" marL="457200" rtl="0" algn="l">
              <a:spcBef>
                <a:spcPts val="0"/>
              </a:spcBef>
              <a:spcAft>
                <a:spcPts val="0"/>
              </a:spcAft>
              <a:buSzPts val="990"/>
              <a:buNone/>
            </a:pPr>
            <a:r>
              <a:rPr lang="en" sz="1320"/>
              <a:t>.forEach(System.out::println);</a:t>
            </a:r>
            <a:endParaRPr sz="1320"/>
          </a:p>
          <a:p>
            <a:pPr indent="457200" lvl="0" marL="0" rtl="0" algn="l">
              <a:spcBef>
                <a:spcPts val="0"/>
              </a:spcBef>
              <a:spcAft>
                <a:spcPts val="0"/>
              </a:spcAft>
              <a:buSzPts val="990"/>
              <a:buNone/>
            </a:pPr>
            <a:r>
              <a:rPr lang="en" sz="1320"/>
              <a:t>System.out.println("----- ----- ----- ----- ----- ----- ----- -----");</a:t>
            </a:r>
            <a:endParaRPr sz="1320"/>
          </a:p>
          <a:p>
            <a:pPr indent="0" lvl="0" marL="0" rtl="0" algn="l">
              <a:spcBef>
                <a:spcPts val="0"/>
              </a:spcBef>
              <a:spcAft>
                <a:spcPts val="0"/>
              </a:spcAft>
              <a:buSzPts val="990"/>
              <a:buNone/>
            </a:pPr>
            <a:r>
              <a:rPr lang="en" sz="1320"/>
              <a:t>}</a:t>
            </a:r>
            <a:endParaRPr sz="1320"/>
          </a:p>
          <a:p>
            <a:pPr indent="0" lvl="0" marL="0" rtl="0" algn="l">
              <a:spcBef>
                <a:spcPts val="0"/>
              </a:spcBef>
              <a:spcAft>
                <a:spcPts val="0"/>
              </a:spcAft>
              <a:buSzPts val="990"/>
              <a:buNone/>
            </a:pPr>
            <a:r>
              <a:t/>
            </a:r>
            <a:endParaRPr sz="1320"/>
          </a:p>
        </p:txBody>
      </p:sp>
      <p:sp>
        <p:nvSpPr>
          <p:cNvPr id="259" name="Google Shape;259;p32"/>
          <p:cNvSpPr txBox="1"/>
          <p:nvPr/>
        </p:nvSpPr>
        <p:spPr>
          <a:xfrm>
            <a:off x="5365925" y="4804800"/>
            <a:ext cx="428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Lato"/>
                <a:ea typeface="Lato"/>
                <a:cs typeface="Lato"/>
                <a:sym typeface="Lato"/>
              </a:rPr>
              <a:t>For the code visit https://github.com/Ani3002/Hello_World_GA</a:t>
            </a:r>
            <a:endParaRPr b="1" sz="1000">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3"/>
          <p:cNvSpPr txBox="1"/>
          <p:nvPr>
            <p:ph type="title"/>
          </p:nvPr>
        </p:nvSpPr>
        <p:spPr>
          <a:xfrm>
            <a:off x="30150" y="26401"/>
            <a:ext cx="9083700" cy="5090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1320">
                <a:solidFill>
                  <a:srgbClr val="00FFFF"/>
                </a:solidFill>
              </a:rPr>
              <a:t>//Survivor Selection</a:t>
            </a:r>
            <a:endParaRPr b="1" sz="1320">
              <a:solidFill>
                <a:srgbClr val="00FFFF"/>
              </a:solidFill>
            </a:endParaRPr>
          </a:p>
          <a:p>
            <a:pPr indent="0" lvl="0" marL="0" rtl="0" algn="l">
              <a:spcBef>
                <a:spcPts val="0"/>
              </a:spcBef>
              <a:spcAft>
                <a:spcPts val="0"/>
              </a:spcAft>
              <a:buNone/>
            </a:pPr>
            <a:r>
              <a:rPr lang="en" sz="1320">
                <a:solidFill>
                  <a:srgbClr val="00FFFF"/>
                </a:solidFill>
              </a:rPr>
              <a:t>//Fitness Population Selection is one of the most common way of parent selection, so here we remove all</a:t>
            </a:r>
            <a:endParaRPr sz="1320">
              <a:solidFill>
                <a:srgbClr val="00FFFF"/>
              </a:solidFill>
            </a:endParaRPr>
          </a:p>
          <a:p>
            <a:pPr indent="0" lvl="0" marL="0" rtl="0" algn="l">
              <a:spcBef>
                <a:spcPts val="0"/>
              </a:spcBef>
              <a:spcAft>
                <a:spcPts val="0"/>
              </a:spcAft>
              <a:buNone/>
            </a:pPr>
            <a:r>
              <a:rPr lang="en" sz="1320">
                <a:solidFill>
                  <a:srgbClr val="00FFFF"/>
                </a:solidFill>
              </a:rPr>
              <a:t>//the chromosomes that doesn’t match the required fitness function value.</a:t>
            </a:r>
            <a:endParaRPr sz="1320">
              <a:solidFill>
                <a:srgbClr val="00FFFF"/>
              </a:solidFill>
            </a:endParaRPr>
          </a:p>
          <a:p>
            <a:pPr indent="0" lvl="0" marL="0" rtl="0" algn="l">
              <a:spcBef>
                <a:spcPts val="0"/>
              </a:spcBef>
              <a:spcAft>
                <a:spcPts val="0"/>
              </a:spcAft>
              <a:buSzPts val="990"/>
              <a:buNone/>
            </a:pPr>
            <a:r>
              <a:t/>
            </a:r>
            <a:endParaRPr sz="1320"/>
          </a:p>
          <a:p>
            <a:pPr indent="0" lvl="0" marL="0" rtl="0" algn="l">
              <a:spcBef>
                <a:spcPts val="0"/>
              </a:spcBef>
              <a:spcAft>
                <a:spcPts val="0"/>
              </a:spcAft>
              <a:buSzPts val="990"/>
              <a:buNone/>
            </a:pPr>
            <a:r>
              <a:t/>
            </a:r>
            <a:endParaRPr sz="1320"/>
          </a:p>
          <a:p>
            <a:pPr indent="0" lvl="0" marL="0" rtl="0" algn="l">
              <a:spcBef>
                <a:spcPts val="0"/>
              </a:spcBef>
              <a:spcAft>
                <a:spcPts val="0"/>
              </a:spcAft>
              <a:buSzPts val="990"/>
              <a:buNone/>
            </a:pPr>
            <a:r>
              <a:rPr lang="en" sz="1320"/>
              <a:t>private static List&lt;String&gt; unleashPredators</a:t>
            </a:r>
            <a:endParaRPr sz="1320"/>
          </a:p>
          <a:p>
            <a:pPr indent="457200" lvl="0" marL="0" rtl="0" algn="l">
              <a:spcBef>
                <a:spcPts val="0"/>
              </a:spcBef>
              <a:spcAft>
                <a:spcPts val="0"/>
              </a:spcAft>
              <a:buSzPts val="990"/>
              <a:buNone/>
            </a:pPr>
            <a:r>
              <a:rPr lang="en" sz="1320"/>
              <a:t>(</a:t>
            </a:r>
            <a:endParaRPr sz="1320"/>
          </a:p>
          <a:p>
            <a:pPr indent="457200" lvl="0" marL="457200" rtl="0" algn="l">
              <a:spcBef>
                <a:spcPts val="0"/>
              </a:spcBef>
              <a:spcAft>
                <a:spcPts val="0"/>
              </a:spcAft>
              <a:buSzPts val="990"/>
              <a:buNone/>
            </a:pPr>
            <a:r>
              <a:rPr lang="en" sz="1320"/>
              <a:t>final List&lt;String&gt; generation,</a:t>
            </a:r>
            <a:endParaRPr sz="1320"/>
          </a:p>
          <a:p>
            <a:pPr indent="457200" lvl="0" marL="457200" rtl="0" algn="l">
              <a:spcBef>
                <a:spcPts val="0"/>
              </a:spcBef>
              <a:spcAft>
                <a:spcPts val="0"/>
              </a:spcAft>
              <a:buSzPts val="990"/>
              <a:buNone/>
            </a:pPr>
            <a:r>
              <a:rPr lang="en" sz="1320"/>
              <a:t>final String perfectString,</a:t>
            </a:r>
            <a:endParaRPr sz="1320"/>
          </a:p>
          <a:p>
            <a:pPr indent="457200" lvl="0" marL="457200" rtl="0" algn="l">
              <a:spcBef>
                <a:spcPts val="0"/>
              </a:spcBef>
              <a:spcAft>
                <a:spcPts val="0"/>
              </a:spcAft>
              <a:buSzPts val="990"/>
              <a:buNone/>
            </a:pPr>
            <a:r>
              <a:rPr lang="en" sz="1320"/>
              <a:t>final int survivors</a:t>
            </a:r>
            <a:endParaRPr sz="1320"/>
          </a:p>
          <a:p>
            <a:pPr indent="457200" lvl="0" marL="0" rtl="0" algn="l">
              <a:spcBef>
                <a:spcPts val="0"/>
              </a:spcBef>
              <a:spcAft>
                <a:spcPts val="0"/>
              </a:spcAft>
              <a:buSzPts val="990"/>
              <a:buNone/>
            </a:pPr>
            <a:r>
              <a:rPr lang="en" sz="1320"/>
              <a:t>)</a:t>
            </a:r>
            <a:endParaRPr sz="1320"/>
          </a:p>
          <a:p>
            <a:pPr indent="457200" lvl="0" marL="0" rtl="0" algn="l">
              <a:spcBef>
                <a:spcPts val="0"/>
              </a:spcBef>
              <a:spcAft>
                <a:spcPts val="0"/>
              </a:spcAft>
              <a:buSzPts val="990"/>
              <a:buNone/>
            </a:pPr>
            <a:r>
              <a:rPr lang="en" sz="1320"/>
              <a:t>{</a:t>
            </a:r>
            <a:endParaRPr sz="1320"/>
          </a:p>
          <a:p>
            <a:pPr indent="457200" lvl="0" marL="457200" rtl="0" algn="l">
              <a:spcBef>
                <a:spcPts val="0"/>
              </a:spcBef>
              <a:spcAft>
                <a:spcPts val="0"/>
              </a:spcAft>
              <a:buSzPts val="990"/>
              <a:buNone/>
            </a:pPr>
            <a:r>
              <a:rPr lang="en" sz="1320"/>
              <a:t>return generation.stream().sorted(Comparator.comparingInt(string -&gt; fitness(string, perfectString)))</a:t>
            </a:r>
            <a:endParaRPr sz="1320"/>
          </a:p>
          <a:p>
            <a:pPr indent="457200" lvl="0" marL="914400" rtl="0" algn="l">
              <a:spcBef>
                <a:spcPts val="0"/>
              </a:spcBef>
              <a:spcAft>
                <a:spcPts val="0"/>
              </a:spcAft>
              <a:buSzPts val="990"/>
              <a:buNone/>
            </a:pPr>
            <a:r>
              <a:rPr lang="en" sz="1320"/>
              <a:t>.limit(survivors).collect(Collectors.toList());</a:t>
            </a:r>
            <a:endParaRPr sz="1320"/>
          </a:p>
          <a:p>
            <a:pPr indent="457200" lvl="0" marL="0" rtl="0" algn="l">
              <a:spcBef>
                <a:spcPts val="0"/>
              </a:spcBef>
              <a:spcAft>
                <a:spcPts val="0"/>
              </a:spcAft>
              <a:buSzPts val="990"/>
              <a:buNone/>
            </a:pPr>
            <a:r>
              <a:rPr lang="en" sz="1320"/>
              <a:t>}</a:t>
            </a:r>
            <a:endParaRPr sz="1320"/>
          </a:p>
          <a:p>
            <a:pPr indent="0" lvl="0" marL="0" rtl="0" algn="l">
              <a:spcBef>
                <a:spcPts val="0"/>
              </a:spcBef>
              <a:spcAft>
                <a:spcPts val="0"/>
              </a:spcAft>
              <a:buSzPts val="990"/>
              <a:buNone/>
            </a:pPr>
            <a:r>
              <a:t/>
            </a:r>
            <a:endParaRPr sz="1320"/>
          </a:p>
        </p:txBody>
      </p:sp>
      <p:sp>
        <p:nvSpPr>
          <p:cNvPr id="265" name="Google Shape;265;p33"/>
          <p:cNvSpPr txBox="1"/>
          <p:nvPr/>
        </p:nvSpPr>
        <p:spPr>
          <a:xfrm>
            <a:off x="5365925" y="4804800"/>
            <a:ext cx="428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Lato"/>
                <a:ea typeface="Lato"/>
                <a:cs typeface="Lato"/>
                <a:sym typeface="Lato"/>
              </a:rPr>
              <a:t>For the code visit https://github.com/Ani3002/Hello_World_GA</a:t>
            </a:r>
            <a:endParaRPr b="1" sz="1000">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4"/>
          <p:cNvSpPr txBox="1"/>
          <p:nvPr>
            <p:ph type="title"/>
          </p:nvPr>
        </p:nvSpPr>
        <p:spPr>
          <a:xfrm>
            <a:off x="0" y="-10"/>
            <a:ext cx="9144000" cy="514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1300">
                <a:solidFill>
                  <a:srgbClr val="00FFFF"/>
                </a:solidFill>
              </a:rPr>
              <a:t>//Crossover</a:t>
            </a:r>
            <a:endParaRPr b="1" sz="1300">
              <a:solidFill>
                <a:srgbClr val="00FFFF"/>
              </a:solidFill>
            </a:endParaRPr>
          </a:p>
          <a:p>
            <a:pPr indent="0" lvl="0" marL="0" rtl="0" algn="l">
              <a:spcBef>
                <a:spcPts val="0"/>
              </a:spcBef>
              <a:spcAft>
                <a:spcPts val="0"/>
              </a:spcAft>
              <a:buNone/>
            </a:pPr>
            <a:r>
              <a:rPr lang="en" sz="1300">
                <a:solidFill>
                  <a:srgbClr val="00FFFF"/>
                </a:solidFill>
              </a:rPr>
              <a:t>//We create new chromosomes, which share roughly equal amounts of both </a:t>
            </a:r>
            <a:r>
              <a:rPr lang="en" sz="1300">
                <a:solidFill>
                  <a:srgbClr val="00FFFF"/>
                </a:solidFill>
              </a:rPr>
              <a:t>parents </a:t>
            </a:r>
            <a:r>
              <a:rPr lang="en" sz="1300">
                <a:solidFill>
                  <a:srgbClr val="00FFFF"/>
                </a:solidFill>
              </a:rPr>
              <a:t>(chromosomes) Gene.</a:t>
            </a:r>
            <a:endParaRPr sz="1300">
              <a:solidFill>
                <a:srgbClr val="00FFFF"/>
              </a:solidFill>
            </a:endParaRPr>
          </a:p>
          <a:p>
            <a:pPr indent="0" lvl="0" marL="0" rtl="0" algn="l">
              <a:spcBef>
                <a:spcPts val="0"/>
              </a:spcBef>
              <a:spcAft>
                <a:spcPts val="0"/>
              </a:spcAft>
              <a:buNone/>
            </a:pPr>
            <a:r>
              <a:t/>
            </a:r>
            <a:endParaRPr sz="1300"/>
          </a:p>
          <a:p>
            <a:pPr indent="0" lvl="0" marL="0" rtl="0" algn="l">
              <a:spcBef>
                <a:spcPts val="0"/>
              </a:spcBef>
              <a:spcAft>
                <a:spcPts val="0"/>
              </a:spcAft>
              <a:buNone/>
            </a:pPr>
            <a:r>
              <a:rPr lang="en" sz="1300"/>
              <a:t>private static String breed(final String mom, final String dad) </a:t>
            </a:r>
            <a:endParaRPr sz="1300"/>
          </a:p>
          <a:p>
            <a:pPr indent="0" lvl="0" marL="0" rtl="0" algn="l">
              <a:spcBef>
                <a:spcPts val="0"/>
              </a:spcBef>
              <a:spcAft>
                <a:spcPts val="0"/>
              </a:spcAft>
              <a:buNone/>
            </a:pPr>
            <a:r>
              <a:rPr lang="en" sz="1300"/>
              <a:t>{</a:t>
            </a:r>
            <a:endParaRPr sz="1300"/>
          </a:p>
          <a:p>
            <a:pPr indent="457200" lvl="0" marL="0" rtl="0" algn="l">
              <a:spcBef>
                <a:spcPts val="0"/>
              </a:spcBef>
              <a:spcAft>
                <a:spcPts val="0"/>
              </a:spcAft>
              <a:buNone/>
            </a:pPr>
            <a:r>
              <a:rPr lang="en" sz="1300"/>
              <a:t>return IntStream.range(0, min(mom.length(), dad.length()))</a:t>
            </a:r>
            <a:endParaRPr sz="1300"/>
          </a:p>
          <a:p>
            <a:pPr indent="457200" lvl="0" marL="457200" rtl="0" algn="l">
              <a:spcBef>
                <a:spcPts val="0"/>
              </a:spcBef>
              <a:spcAft>
                <a:spcPts val="0"/>
              </a:spcAft>
              <a:buNone/>
            </a:pPr>
            <a:r>
              <a:rPr lang="en" sz="1300"/>
              <a:t>.mapToObj(index -&gt; random.nextBoolean() ? mom.charAt(index) : dad.charAt(index))</a:t>
            </a:r>
            <a:endParaRPr sz="1300"/>
          </a:p>
          <a:p>
            <a:pPr indent="457200" lvl="0" marL="457200" rtl="0" algn="l">
              <a:spcBef>
                <a:spcPts val="0"/>
              </a:spcBef>
              <a:spcAft>
                <a:spcPts val="0"/>
              </a:spcAft>
              <a:buNone/>
            </a:pPr>
            <a:r>
              <a:rPr lang="en" sz="1300"/>
              <a:t>.map(Object::toString).collect(Collectors.joining());</a:t>
            </a:r>
            <a:endParaRPr sz="1300"/>
          </a:p>
          <a:p>
            <a:pPr indent="0" lvl="0" marL="0" rtl="0" algn="l">
              <a:spcBef>
                <a:spcPts val="0"/>
              </a:spcBef>
              <a:spcAft>
                <a:spcPts val="0"/>
              </a:spcAft>
              <a:buNone/>
            </a:pPr>
            <a:r>
              <a:rPr lang="en" sz="1300"/>
              <a: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
        <p:nvSpPr>
          <p:cNvPr id="271" name="Google Shape;271;p34"/>
          <p:cNvSpPr txBox="1"/>
          <p:nvPr/>
        </p:nvSpPr>
        <p:spPr>
          <a:xfrm>
            <a:off x="5365925" y="4804800"/>
            <a:ext cx="428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Lato"/>
                <a:ea typeface="Lato"/>
                <a:cs typeface="Lato"/>
                <a:sym typeface="Lato"/>
              </a:rPr>
              <a:t>For the code visit https://github.com/Ani3002/Hello_World_GA</a:t>
            </a:r>
            <a:endParaRPr b="1" sz="1000">
              <a:solidFill>
                <a:schemeClr val="lt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5"/>
          <p:cNvSpPr txBox="1"/>
          <p:nvPr>
            <p:ph type="title"/>
          </p:nvPr>
        </p:nvSpPr>
        <p:spPr>
          <a:xfrm>
            <a:off x="-44850" y="11"/>
            <a:ext cx="9233700" cy="514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1300">
                <a:solidFill>
                  <a:srgbClr val="00FFFF"/>
                </a:solidFill>
              </a:rPr>
              <a:t>//Mutation</a:t>
            </a:r>
            <a:endParaRPr b="1" sz="1300">
              <a:solidFill>
                <a:srgbClr val="00FFFF"/>
              </a:solidFill>
            </a:endParaRPr>
          </a:p>
          <a:p>
            <a:pPr indent="0" lvl="0" marL="0" rtl="0" algn="l">
              <a:spcBef>
                <a:spcPts val="0"/>
              </a:spcBef>
              <a:spcAft>
                <a:spcPts val="0"/>
              </a:spcAft>
              <a:buNone/>
            </a:pPr>
            <a:r>
              <a:rPr lang="en" sz="1300">
                <a:solidFill>
                  <a:srgbClr val="00FFFF"/>
                </a:solidFill>
              </a:rPr>
              <a:t>//We will select new chromosomes to mutate again completely randomly:</a:t>
            </a:r>
            <a:endParaRPr sz="1300">
              <a:solidFill>
                <a:srgbClr val="00FFFF"/>
              </a:solidFill>
            </a:endParaRPr>
          </a:p>
          <a:p>
            <a:pPr indent="0" lvl="0" marL="0" rtl="0" algn="l">
              <a:spcBef>
                <a:spcPts val="0"/>
              </a:spcBef>
              <a:spcAft>
                <a:spcPts val="0"/>
              </a:spcAft>
              <a:buNone/>
            </a:pPr>
            <a:r>
              <a:t/>
            </a:r>
            <a:endParaRPr sz="1300">
              <a:solidFill>
                <a:srgbClr val="00FFFF"/>
              </a:solidFill>
            </a:endParaRPr>
          </a:p>
          <a:p>
            <a:pPr indent="0" lvl="0" marL="0" rtl="0" algn="l">
              <a:spcBef>
                <a:spcPts val="0"/>
              </a:spcBef>
              <a:spcAft>
                <a:spcPts val="0"/>
              </a:spcAft>
              <a:buNone/>
            </a:pPr>
            <a:r>
              <a:rPr lang="en" sz="1300"/>
              <a:t>private static List&lt;String&gt; repopulate(final List&lt;String&gt; generation, final int offspring) </a:t>
            </a:r>
            <a:endParaRPr sz="1300"/>
          </a:p>
          <a:p>
            <a:pPr indent="0" lvl="0" marL="0" rtl="0" algn="l">
              <a:spcBef>
                <a:spcPts val="0"/>
              </a:spcBef>
              <a:spcAft>
                <a:spcPts val="0"/>
              </a:spcAft>
              <a:buNone/>
            </a:pPr>
            <a:r>
              <a:rPr lang="en" sz="1300"/>
              <a:t>{</a:t>
            </a:r>
            <a:endParaRPr sz="1300"/>
          </a:p>
          <a:p>
            <a:pPr indent="457200" lvl="0" marL="0" rtl="0" algn="l">
              <a:spcBef>
                <a:spcPts val="0"/>
              </a:spcBef>
              <a:spcAft>
                <a:spcPts val="0"/>
              </a:spcAft>
              <a:buNone/>
            </a:pPr>
            <a:r>
              <a:rPr lang="en" sz="1300"/>
              <a:t>return Stream.generate(() -&gt; breed(generation.get(random.nextInt(generation.size())),</a:t>
            </a:r>
            <a:endParaRPr sz="1300"/>
          </a:p>
          <a:p>
            <a:pPr indent="457200" lvl="0" marL="0" rtl="0" algn="l">
              <a:spcBef>
                <a:spcPts val="0"/>
              </a:spcBef>
              <a:spcAft>
                <a:spcPts val="0"/>
              </a:spcAft>
              <a:buNone/>
            </a:pPr>
            <a:r>
              <a:rPr lang="en" sz="1300"/>
              <a:t>generation.get(random.nextInt(generation.size())))).limit(offspring).collect(Collectors.toList());</a:t>
            </a:r>
            <a:endParaRPr sz="1300"/>
          </a:p>
          <a:p>
            <a:pPr indent="0" lvl="0" marL="0" rtl="0" algn="l">
              <a:spcBef>
                <a:spcPts val="0"/>
              </a:spcBef>
              <a:spcAft>
                <a:spcPts val="0"/>
              </a:spcAft>
              <a:buNone/>
            </a:pPr>
            <a:r>
              <a:rPr lang="en" sz="1300"/>
              <a:t>}</a:t>
            </a:r>
            <a:endParaRPr sz="1300"/>
          </a:p>
          <a:p>
            <a:pPr indent="0" lvl="0" marL="0" rtl="0" algn="l">
              <a:spcBef>
                <a:spcPts val="0"/>
              </a:spcBef>
              <a:spcAft>
                <a:spcPts val="0"/>
              </a:spcAft>
              <a:buNone/>
            </a:pPr>
            <a:r>
              <a:rPr lang="en" sz="1300"/>
              <a:t>private static String mutate(final String individual)</a:t>
            </a:r>
            <a:endParaRPr sz="1300"/>
          </a:p>
          <a:p>
            <a:pPr indent="0" lvl="0" marL="0" rtl="0" algn="l">
              <a:spcBef>
                <a:spcPts val="0"/>
              </a:spcBef>
              <a:spcAft>
                <a:spcPts val="0"/>
              </a:spcAft>
              <a:buNone/>
            </a:pPr>
            <a:r>
              <a:rPr lang="en" sz="1300"/>
              <a:t>{</a:t>
            </a:r>
            <a:endParaRPr sz="1300"/>
          </a:p>
          <a:p>
            <a:pPr indent="457200" lvl="0" marL="0" rtl="0" algn="l">
              <a:spcBef>
                <a:spcPts val="0"/>
              </a:spcBef>
              <a:spcAft>
                <a:spcPts val="0"/>
              </a:spcAft>
              <a:buNone/>
            </a:pPr>
            <a:r>
              <a:rPr lang="en" sz="1300"/>
              <a:t>final int mutationLocation = random.nextInt(individual.length());</a:t>
            </a:r>
            <a:endParaRPr sz="1300"/>
          </a:p>
          <a:p>
            <a:pPr indent="457200" lvl="0" marL="0" rtl="0" algn="l">
              <a:spcBef>
                <a:spcPts val="0"/>
              </a:spcBef>
              <a:spcAft>
                <a:spcPts val="0"/>
              </a:spcAft>
              <a:buNone/>
            </a:pPr>
            <a:r>
              <a:rPr lang="en" sz="1300"/>
              <a:t>final char newChar = (char) (individual.charAt(mutationLocation) + (random.nextBoolean() ? 1 : -1));</a:t>
            </a:r>
            <a:endParaRPr sz="1300"/>
          </a:p>
          <a:p>
            <a:pPr indent="457200" lvl="0" marL="0" rtl="0" algn="l">
              <a:spcBef>
                <a:spcPts val="0"/>
              </a:spcBef>
              <a:spcAft>
                <a:spcPts val="0"/>
              </a:spcAft>
              <a:buNone/>
            </a:pPr>
            <a:r>
              <a:rPr lang="en" sz="1300"/>
              <a:t>final StringBuilder builder = new StringBuilder(individual);</a:t>
            </a:r>
            <a:endParaRPr sz="1300"/>
          </a:p>
          <a:p>
            <a:pPr indent="457200" lvl="0" marL="0" rtl="0" algn="l">
              <a:spcBef>
                <a:spcPts val="0"/>
              </a:spcBef>
              <a:spcAft>
                <a:spcPts val="0"/>
              </a:spcAft>
              <a:buNone/>
            </a:pPr>
            <a:r>
              <a:rPr lang="en" sz="1300"/>
              <a:t>builder.setCharAt(mutationLocation, newChar);</a:t>
            </a:r>
            <a:endParaRPr sz="1300"/>
          </a:p>
          <a:p>
            <a:pPr indent="457200" lvl="0" marL="0" rtl="0" algn="l">
              <a:spcBef>
                <a:spcPts val="0"/>
              </a:spcBef>
              <a:spcAft>
                <a:spcPts val="0"/>
              </a:spcAft>
              <a:buNone/>
            </a:pPr>
            <a:r>
              <a:rPr lang="en" sz="1300"/>
              <a:t>return builder.toString();</a:t>
            </a:r>
            <a:endParaRPr sz="1300"/>
          </a:p>
          <a:p>
            <a:pPr indent="0" lvl="0" marL="0" rtl="0" algn="l">
              <a:spcBef>
                <a:spcPts val="0"/>
              </a:spcBef>
              <a:spcAft>
                <a:spcPts val="0"/>
              </a:spcAft>
              <a:buNone/>
            </a:pPr>
            <a:r>
              <a:rPr lang="en" sz="1300"/>
              <a:t>}</a:t>
            </a:r>
            <a:endParaRPr sz="1300"/>
          </a:p>
          <a:p>
            <a:pPr indent="0" lvl="0" marL="0" rtl="0" algn="l">
              <a:spcBef>
                <a:spcPts val="0"/>
              </a:spcBef>
              <a:spcAft>
                <a:spcPts val="0"/>
              </a:spcAft>
              <a:buNone/>
            </a:pPr>
            <a:r>
              <a:rPr lang="en" sz="1300"/>
              <a:t>private static List&lt;String&gt; mutateGeneration(final List&lt;String&gt; generation,final double mutationChanc</a:t>
            </a:r>
            <a:endParaRPr sz="1300"/>
          </a:p>
          <a:p>
            <a:pPr indent="0" lvl="0" marL="0" rtl="0" algn="l">
              <a:spcBef>
                <a:spcPts val="0"/>
              </a:spcBef>
              <a:spcAft>
                <a:spcPts val="0"/>
              </a:spcAft>
              <a:buNone/>
            </a:pPr>
            <a:r>
              <a:rPr lang="en" sz="1300"/>
              <a:t>{</a:t>
            </a:r>
            <a:endParaRPr sz="1300"/>
          </a:p>
          <a:p>
            <a:pPr indent="0" lvl="0" marL="457200" rtl="0" algn="l">
              <a:spcBef>
                <a:spcPts val="0"/>
              </a:spcBef>
              <a:spcAft>
                <a:spcPts val="0"/>
              </a:spcAft>
              <a:buNone/>
            </a:pPr>
            <a:r>
              <a:rPr lang="en" sz="1300"/>
              <a:t>return generation.stream()</a:t>
            </a:r>
            <a:endParaRPr sz="1300"/>
          </a:p>
          <a:p>
            <a:pPr indent="457200" lvl="0" marL="457200" rtl="0" algn="l">
              <a:spcBef>
                <a:spcPts val="0"/>
              </a:spcBef>
              <a:spcAft>
                <a:spcPts val="0"/>
              </a:spcAft>
              <a:buNone/>
            </a:pPr>
            <a:r>
              <a:rPr lang="en" sz="1300"/>
              <a:t>.map(individual -&gt; random.nextDouble() &lt; mutationChance ?</a:t>
            </a:r>
            <a:endParaRPr sz="1300"/>
          </a:p>
          <a:p>
            <a:pPr indent="457200" lvl="0" marL="457200" rtl="0" algn="l">
              <a:spcBef>
                <a:spcPts val="0"/>
              </a:spcBef>
              <a:spcAft>
                <a:spcPts val="0"/>
              </a:spcAft>
              <a:buNone/>
            </a:pPr>
            <a:r>
              <a:rPr lang="en" sz="1300"/>
              <a:t>mutate(individual) : individual)</a:t>
            </a:r>
            <a:endParaRPr sz="1300"/>
          </a:p>
          <a:p>
            <a:pPr indent="457200" lvl="0" marL="457200" rtl="0" algn="l">
              <a:spcBef>
                <a:spcPts val="0"/>
              </a:spcBef>
              <a:spcAft>
                <a:spcPts val="0"/>
              </a:spcAft>
              <a:buNone/>
            </a:pPr>
            <a:r>
              <a:rPr lang="en" sz="1300"/>
              <a:t>.collect(Collectors.toList());</a:t>
            </a:r>
            <a:endParaRPr sz="1300"/>
          </a:p>
          <a:p>
            <a:pPr indent="0" lvl="0" marL="0" rtl="0" algn="l">
              <a:spcBef>
                <a:spcPts val="0"/>
              </a:spcBef>
              <a:spcAft>
                <a:spcPts val="0"/>
              </a:spcAft>
              <a:buNone/>
            </a:pPr>
            <a:r>
              <a:rPr lang="en" sz="1300"/>
              <a:t>}</a:t>
            </a:r>
            <a:endParaRPr sz="1300"/>
          </a:p>
          <a:p>
            <a:pPr indent="0" lvl="0" marL="0" rtl="0" algn="l">
              <a:spcBef>
                <a:spcPts val="0"/>
              </a:spcBef>
              <a:spcAft>
                <a:spcPts val="0"/>
              </a:spcAft>
              <a:buNone/>
            </a:pPr>
            <a:r>
              <a:t/>
            </a:r>
            <a:endParaRPr sz="1300"/>
          </a:p>
        </p:txBody>
      </p:sp>
      <p:sp>
        <p:nvSpPr>
          <p:cNvPr id="277" name="Google Shape;277;p35"/>
          <p:cNvSpPr txBox="1"/>
          <p:nvPr/>
        </p:nvSpPr>
        <p:spPr>
          <a:xfrm>
            <a:off x="5365925" y="4804800"/>
            <a:ext cx="428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Lato"/>
                <a:ea typeface="Lato"/>
                <a:cs typeface="Lato"/>
                <a:sym typeface="Lato"/>
              </a:rPr>
              <a:t>For the code visit https://github.com/Ani3002/Hello_World_GA</a:t>
            </a:r>
            <a:endParaRPr b="1" sz="1000">
              <a:solidFill>
                <a:schemeClr val="l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6"/>
          <p:cNvSpPr txBox="1"/>
          <p:nvPr>
            <p:ph type="title"/>
          </p:nvPr>
        </p:nvSpPr>
        <p:spPr>
          <a:xfrm>
            <a:off x="58350" y="91511"/>
            <a:ext cx="9027300" cy="49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1300">
                <a:solidFill>
                  <a:srgbClr val="00FFFF"/>
                </a:solidFill>
              </a:rPr>
              <a:t>//</a:t>
            </a:r>
            <a:r>
              <a:rPr b="1" lang="en" sz="1300">
                <a:solidFill>
                  <a:srgbClr val="00FFFF"/>
                </a:solidFill>
              </a:rPr>
              <a:t>Termination</a:t>
            </a:r>
            <a:endParaRPr b="1" sz="1300">
              <a:solidFill>
                <a:srgbClr val="00FFFF"/>
              </a:solidFill>
            </a:endParaRPr>
          </a:p>
          <a:p>
            <a:pPr indent="0" lvl="0" marL="0" rtl="0" algn="l">
              <a:spcBef>
                <a:spcPts val="0"/>
              </a:spcBef>
              <a:spcAft>
                <a:spcPts val="0"/>
              </a:spcAft>
              <a:buNone/>
            </a:pPr>
            <a:r>
              <a:rPr lang="en" sz="1300">
                <a:solidFill>
                  <a:srgbClr val="00FFFF"/>
                </a:solidFill>
              </a:rPr>
              <a:t>//To determine when  the Genetic Algorithm run will end there must be a defined termination condition. The termination condition may be set to generate a certain number of generations or to terminate after a</a:t>
            </a:r>
            <a:endParaRPr sz="1300">
              <a:solidFill>
                <a:srgbClr val="00FFFF"/>
              </a:solidFill>
            </a:endParaRPr>
          </a:p>
          <a:p>
            <a:pPr indent="0" lvl="0" marL="0" rtl="0" algn="l">
              <a:spcBef>
                <a:spcPts val="0"/>
              </a:spcBef>
              <a:spcAft>
                <a:spcPts val="0"/>
              </a:spcAft>
              <a:buNone/>
            </a:pPr>
            <a:r>
              <a:rPr lang="en" sz="1300">
                <a:solidFill>
                  <a:srgbClr val="00FFFF"/>
                </a:solidFill>
              </a:rPr>
              <a:t>d</a:t>
            </a:r>
            <a:r>
              <a:rPr lang="en" sz="1300">
                <a:solidFill>
                  <a:srgbClr val="00FFFF"/>
                </a:solidFill>
              </a:rPr>
              <a:t>esired fitness value is </a:t>
            </a:r>
            <a:r>
              <a:rPr lang="en" sz="1300">
                <a:solidFill>
                  <a:srgbClr val="00FFFF"/>
                </a:solidFill>
              </a:rPr>
              <a:t>achieved</a:t>
            </a:r>
            <a:r>
              <a:rPr lang="en" sz="1300">
                <a:solidFill>
                  <a:srgbClr val="00FFFF"/>
                </a:solidFill>
              </a:rPr>
              <a:t> or it also can be a </a:t>
            </a:r>
            <a:r>
              <a:rPr lang="en" sz="1300">
                <a:solidFill>
                  <a:srgbClr val="00FFFF"/>
                </a:solidFill>
              </a:rPr>
              <a:t>combination</a:t>
            </a:r>
            <a:r>
              <a:rPr lang="en" sz="1300">
                <a:solidFill>
                  <a:srgbClr val="00FFFF"/>
                </a:solidFill>
              </a:rPr>
              <a:t> of both.</a:t>
            </a:r>
            <a:endParaRPr sz="1300">
              <a:solidFill>
                <a:srgbClr val="00FFFF"/>
              </a:solidFill>
            </a:endParaRPr>
          </a:p>
          <a:p>
            <a:pPr indent="0" lvl="0" marL="0" rtl="0" algn="l">
              <a:spcBef>
                <a:spcPts val="0"/>
              </a:spcBef>
              <a:spcAft>
                <a:spcPts val="0"/>
              </a:spcAft>
              <a:buNone/>
            </a:pPr>
            <a:r>
              <a:t/>
            </a:r>
            <a:endParaRPr sz="1300"/>
          </a:p>
          <a:p>
            <a:pPr indent="457200" lvl="0" marL="457200" rtl="0" algn="l">
              <a:spcBef>
                <a:spcPts val="0"/>
              </a:spcBef>
              <a:spcAft>
                <a:spcPts val="0"/>
              </a:spcAft>
              <a:buNone/>
            </a:pPr>
            <a:r>
              <a:t/>
            </a:r>
            <a:endParaRPr sz="1300"/>
          </a:p>
          <a:p>
            <a:pPr indent="457200" lvl="0" marL="457200" rtl="0" algn="l">
              <a:spcBef>
                <a:spcPts val="0"/>
              </a:spcBef>
              <a:spcAft>
                <a:spcPts val="0"/>
              </a:spcAft>
              <a:buNone/>
            </a:pPr>
            <a:r>
              <a:rPr lang="en" sz="1300"/>
              <a:t>private static final String PERFECT_STRING = "Hello World";</a:t>
            </a:r>
            <a:endParaRPr sz="1300"/>
          </a:p>
          <a:p>
            <a:pPr indent="457200" lvl="0" marL="457200" rtl="0" algn="l">
              <a:spcBef>
                <a:spcPts val="0"/>
              </a:spcBef>
              <a:spcAft>
                <a:spcPts val="0"/>
              </a:spcAft>
              <a:buNone/>
            </a:pPr>
            <a:r>
              <a:rPr lang="en" sz="1300"/>
              <a:t>private static final int GENERATION_SIZE = 40;</a:t>
            </a:r>
            <a:endParaRPr sz="1300"/>
          </a:p>
          <a:p>
            <a:pPr indent="457200" lvl="0" marL="457200" rtl="0" algn="l">
              <a:spcBef>
                <a:spcPts val="0"/>
              </a:spcBef>
              <a:spcAft>
                <a:spcPts val="0"/>
              </a:spcAft>
              <a:buNone/>
            </a:pPr>
            <a:r>
              <a:rPr lang="en" sz="1300"/>
              <a:t>private static final int SURVIVOR_SIZE = 10;</a:t>
            </a:r>
            <a:endParaRPr sz="1300"/>
          </a:p>
          <a:p>
            <a:pPr indent="457200" lvl="0" marL="457200" rtl="0" algn="l">
              <a:spcBef>
                <a:spcPts val="0"/>
              </a:spcBef>
              <a:spcAft>
                <a:spcPts val="0"/>
              </a:spcAft>
              <a:buNone/>
            </a:pPr>
            <a:r>
              <a:rPr lang="en" sz="1300"/>
              <a:t>private static final int GENERATION_COUNT = 1000;</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
        <p:nvSpPr>
          <p:cNvPr id="283" name="Google Shape;283;p36"/>
          <p:cNvSpPr txBox="1"/>
          <p:nvPr/>
        </p:nvSpPr>
        <p:spPr>
          <a:xfrm>
            <a:off x="5365925" y="4804800"/>
            <a:ext cx="428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Lato"/>
                <a:ea typeface="Lato"/>
                <a:cs typeface="Lato"/>
                <a:sym typeface="Lato"/>
              </a:rPr>
              <a:t>For the code visit https://github.com/Ani3002/Hello_World_GA</a:t>
            </a:r>
            <a:endParaRPr b="1" sz="1000">
              <a:solidFill>
                <a:schemeClr val="l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7"/>
          <p:cNvSpPr txBox="1"/>
          <p:nvPr>
            <p:ph type="title"/>
          </p:nvPr>
        </p:nvSpPr>
        <p:spPr>
          <a:xfrm>
            <a:off x="112525" y="67200"/>
            <a:ext cx="4776000" cy="130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3400">
                <a:solidFill>
                  <a:srgbClr val="00FFFF"/>
                </a:solidFill>
              </a:rPr>
              <a:t>Output:</a:t>
            </a:r>
            <a:endParaRPr b="1" sz="3400">
              <a:solidFill>
                <a:srgbClr val="00FFFF"/>
              </a:solidFill>
            </a:endParaRPr>
          </a:p>
        </p:txBody>
      </p:sp>
      <p:pic>
        <p:nvPicPr>
          <p:cNvPr id="289" name="Google Shape;289;p37"/>
          <p:cNvPicPr preferRelativeResize="0"/>
          <p:nvPr/>
        </p:nvPicPr>
        <p:blipFill>
          <a:blip r:embed="rId3">
            <a:alphaModFix/>
          </a:blip>
          <a:stretch>
            <a:fillRect/>
          </a:stretch>
        </p:blipFill>
        <p:spPr>
          <a:xfrm>
            <a:off x="2498575" y="352425"/>
            <a:ext cx="5334000" cy="4438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38"/>
          <p:cNvPicPr preferRelativeResize="0"/>
          <p:nvPr/>
        </p:nvPicPr>
        <p:blipFill>
          <a:blip r:embed="rId3">
            <a:alphaModFix/>
          </a:blip>
          <a:stretch>
            <a:fillRect/>
          </a:stretch>
        </p:blipFill>
        <p:spPr>
          <a:xfrm>
            <a:off x="7237050" y="0"/>
            <a:ext cx="1990043" cy="5143501"/>
          </a:xfrm>
          <a:prstGeom prst="rect">
            <a:avLst/>
          </a:prstGeom>
          <a:noFill/>
          <a:ln>
            <a:noFill/>
          </a:ln>
        </p:spPr>
      </p:pic>
      <p:pic>
        <p:nvPicPr>
          <p:cNvPr id="295" name="Google Shape;295;p38"/>
          <p:cNvPicPr preferRelativeResize="0"/>
          <p:nvPr/>
        </p:nvPicPr>
        <p:blipFill>
          <a:blip r:embed="rId4">
            <a:alphaModFix/>
          </a:blip>
          <a:stretch>
            <a:fillRect/>
          </a:stretch>
        </p:blipFill>
        <p:spPr>
          <a:xfrm>
            <a:off x="5248650" y="0"/>
            <a:ext cx="1990050" cy="5143500"/>
          </a:xfrm>
          <a:prstGeom prst="rect">
            <a:avLst/>
          </a:prstGeom>
          <a:noFill/>
          <a:ln>
            <a:noFill/>
          </a:ln>
        </p:spPr>
      </p:pic>
      <p:pic>
        <p:nvPicPr>
          <p:cNvPr id="296" name="Google Shape;296;p38"/>
          <p:cNvPicPr preferRelativeResize="0"/>
          <p:nvPr/>
        </p:nvPicPr>
        <p:blipFill>
          <a:blip r:embed="rId5">
            <a:alphaModFix/>
          </a:blip>
          <a:stretch>
            <a:fillRect/>
          </a:stretch>
        </p:blipFill>
        <p:spPr>
          <a:xfrm>
            <a:off x="0" y="0"/>
            <a:ext cx="1950989" cy="5143501"/>
          </a:xfrm>
          <a:prstGeom prst="rect">
            <a:avLst/>
          </a:prstGeom>
          <a:noFill/>
          <a:ln>
            <a:noFill/>
          </a:ln>
        </p:spPr>
      </p:pic>
      <p:pic>
        <p:nvPicPr>
          <p:cNvPr id="297" name="Google Shape;297;p38"/>
          <p:cNvPicPr preferRelativeResize="0"/>
          <p:nvPr/>
        </p:nvPicPr>
        <p:blipFill>
          <a:blip r:embed="rId6">
            <a:alphaModFix/>
          </a:blip>
          <a:stretch>
            <a:fillRect/>
          </a:stretch>
        </p:blipFill>
        <p:spPr>
          <a:xfrm>
            <a:off x="1505226" y="0"/>
            <a:ext cx="2061088" cy="5143500"/>
          </a:xfrm>
          <a:prstGeom prst="rect">
            <a:avLst/>
          </a:prstGeom>
          <a:noFill/>
          <a:ln>
            <a:noFill/>
          </a:ln>
        </p:spPr>
      </p:pic>
      <p:pic>
        <p:nvPicPr>
          <p:cNvPr id="298" name="Google Shape;298;p38"/>
          <p:cNvPicPr preferRelativeResize="0"/>
          <p:nvPr/>
        </p:nvPicPr>
        <p:blipFill>
          <a:blip r:embed="rId7">
            <a:alphaModFix/>
          </a:blip>
          <a:stretch>
            <a:fillRect/>
          </a:stretch>
        </p:blipFill>
        <p:spPr>
          <a:xfrm>
            <a:off x="3261025" y="0"/>
            <a:ext cx="1990050" cy="5143499"/>
          </a:xfrm>
          <a:prstGeom prst="rect">
            <a:avLst/>
          </a:prstGeom>
          <a:noFill/>
          <a:ln>
            <a:noFill/>
          </a:ln>
        </p:spPr>
      </p:pic>
      <p:sp>
        <p:nvSpPr>
          <p:cNvPr id="299" name="Google Shape;299;p38"/>
          <p:cNvSpPr txBox="1"/>
          <p:nvPr>
            <p:ph type="title"/>
          </p:nvPr>
        </p:nvSpPr>
        <p:spPr>
          <a:xfrm>
            <a:off x="0" y="4429275"/>
            <a:ext cx="9144000" cy="714000"/>
          </a:xfrm>
          <a:prstGeom prst="rect">
            <a:avLst/>
          </a:prstGeom>
        </p:spPr>
        <p:txBody>
          <a:bodyPr anchorCtr="0" anchor="ctr" bIns="91425" lIns="91425" spcFirstLastPara="1" rIns="91425" wrap="square" tIns="91425">
            <a:normAutofit/>
          </a:bodyPr>
          <a:lstStyle/>
          <a:p>
            <a:pPr indent="457200" lvl="0" marL="457200" rtl="0" algn="l">
              <a:spcBef>
                <a:spcPts val="0"/>
              </a:spcBef>
              <a:spcAft>
                <a:spcPts val="0"/>
              </a:spcAft>
              <a:buNone/>
            </a:pPr>
            <a:r>
              <a:rPr lang="en" sz="1700">
                <a:solidFill>
                  <a:srgbClr val="000000"/>
                </a:solidFill>
              </a:rPr>
              <a:t>  1st			       2nd			     mid			   2nd last                        last</a:t>
            </a:r>
            <a:endParaRPr sz="1700">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9"/>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just">
              <a:spcBef>
                <a:spcPts val="0"/>
              </a:spcBef>
              <a:spcAft>
                <a:spcPts val="0"/>
              </a:spcAft>
              <a:buNone/>
            </a:pPr>
            <a:r>
              <a:rPr lang="en" sz="2000"/>
              <a:t>Looking at the last two generations we see the fitness function reduces from 1 to 0. More less the number the greater the fitness function is. 0 is the highest fitness value.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0"/>
          <p:cNvSpPr txBox="1"/>
          <p:nvPr>
            <p:ph type="title"/>
          </p:nvPr>
        </p:nvSpPr>
        <p:spPr>
          <a:xfrm>
            <a:off x="2331425" y="779375"/>
            <a:ext cx="4776000" cy="1300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3C78D8"/>
                </a:solidFill>
              </a:rPr>
              <a:t>The End</a:t>
            </a:r>
            <a:endParaRPr b="1">
              <a:solidFill>
                <a:srgbClr val="3C78D8"/>
              </a:solidFill>
            </a:endParaRPr>
          </a:p>
        </p:txBody>
      </p:sp>
      <p:sp>
        <p:nvSpPr>
          <p:cNvPr id="310" name="Google Shape;310;p40"/>
          <p:cNvSpPr txBox="1"/>
          <p:nvPr>
            <p:ph idx="4294967295" type="subTitle"/>
          </p:nvPr>
        </p:nvSpPr>
        <p:spPr>
          <a:xfrm>
            <a:off x="2127275" y="3234600"/>
            <a:ext cx="5184300" cy="1908900"/>
          </a:xfrm>
          <a:prstGeom prst="rect">
            <a:avLst/>
          </a:prstGeom>
        </p:spPr>
        <p:txBody>
          <a:bodyPr anchorCtr="0" anchor="t" bIns="91425" lIns="91425" spcFirstLastPara="1" rIns="91425" wrap="square" tIns="91425">
            <a:normAutofit fontScale="62500" lnSpcReduction="20000"/>
          </a:bodyPr>
          <a:lstStyle/>
          <a:p>
            <a:pPr indent="0" lvl="0" marL="0" rtl="0" algn="ctr">
              <a:spcBef>
                <a:spcPts val="0"/>
              </a:spcBef>
              <a:spcAft>
                <a:spcPts val="0"/>
              </a:spcAft>
              <a:buNone/>
            </a:pPr>
            <a:r>
              <a:t/>
            </a:r>
            <a:endParaRPr/>
          </a:p>
          <a:p>
            <a:pPr indent="0" lvl="0" marL="0" rtl="0" algn="ctr">
              <a:spcBef>
                <a:spcPts val="1200"/>
              </a:spcBef>
              <a:spcAft>
                <a:spcPts val="0"/>
              </a:spcAft>
              <a:buNone/>
            </a:pPr>
            <a:r>
              <a:rPr lang="en" sz="1728"/>
              <a:t>Presented By,</a:t>
            </a:r>
            <a:endParaRPr sz="1728"/>
          </a:p>
          <a:p>
            <a:pPr indent="0" lvl="0" marL="0" rtl="0" algn="ctr">
              <a:spcBef>
                <a:spcPts val="1200"/>
              </a:spcBef>
              <a:spcAft>
                <a:spcPts val="0"/>
              </a:spcAft>
              <a:buNone/>
            </a:pPr>
            <a:r>
              <a:t/>
            </a:r>
            <a:endParaRPr/>
          </a:p>
          <a:p>
            <a:pPr indent="0" lvl="0" marL="0" rtl="0" algn="ctr">
              <a:spcBef>
                <a:spcPts val="1200"/>
              </a:spcBef>
              <a:spcAft>
                <a:spcPts val="0"/>
              </a:spcAft>
              <a:buNone/>
            </a:pPr>
            <a:r>
              <a:rPr lang="en" sz="2190"/>
              <a:t>Anirban Routh    Sayan Das    Biswarup Roy</a:t>
            </a:r>
            <a:endParaRPr sz="2190"/>
          </a:p>
          <a:p>
            <a:pPr indent="0" lvl="0" marL="0" rtl="0" algn="ctr">
              <a:spcBef>
                <a:spcPts val="1200"/>
              </a:spcBef>
              <a:spcAft>
                <a:spcPts val="0"/>
              </a:spcAft>
              <a:buNone/>
            </a:pPr>
            <a:r>
              <a:rPr lang="en" sz="2190"/>
              <a:t>Department of Computer Science, A.C. College</a:t>
            </a:r>
            <a:endParaRPr sz="2190"/>
          </a:p>
          <a:p>
            <a:pPr indent="0" lvl="0" marL="0" rtl="0" algn="ctr">
              <a:spcBef>
                <a:spcPts val="1200"/>
              </a:spcBef>
              <a:spcAft>
                <a:spcPts val="1200"/>
              </a:spcAft>
              <a:buNone/>
            </a:pPr>
            <a:r>
              <a:t/>
            </a:r>
            <a:endParaRPr sz="144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Genetic Algorithm</a:t>
            </a:r>
            <a:endParaRPr b="1"/>
          </a:p>
        </p:txBody>
      </p:sp>
      <p:sp>
        <p:nvSpPr>
          <p:cNvPr id="147" name="Google Shape;147;p15"/>
          <p:cNvSpPr txBox="1"/>
          <p:nvPr>
            <p:ph idx="1" type="body"/>
          </p:nvPr>
        </p:nvSpPr>
        <p:spPr>
          <a:xfrm>
            <a:off x="1027675" y="1567550"/>
            <a:ext cx="8184000" cy="29112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AutoNum type="arabicPeriod"/>
            </a:pPr>
            <a:r>
              <a:rPr lang="en" sz="1700"/>
              <a:t>GA is a set of instructions that is repeated to solve a problem</a:t>
            </a:r>
            <a:endParaRPr sz="1700"/>
          </a:p>
          <a:p>
            <a:pPr indent="-336550" lvl="0" marL="457200" rtl="0" algn="l">
              <a:spcBef>
                <a:spcPts val="0"/>
              </a:spcBef>
              <a:spcAft>
                <a:spcPts val="0"/>
              </a:spcAft>
              <a:buSzPts val="1700"/>
              <a:buAutoNum type="arabicPeriod"/>
            </a:pPr>
            <a:r>
              <a:rPr lang="en" sz="1700"/>
              <a:t>Abstraction of Real Biological </a:t>
            </a:r>
            <a:r>
              <a:rPr lang="en" sz="1700"/>
              <a:t>Evolution</a:t>
            </a:r>
            <a:r>
              <a:rPr lang="en" sz="1700"/>
              <a:t> </a:t>
            </a:r>
            <a:endParaRPr sz="1700"/>
          </a:p>
          <a:p>
            <a:pPr indent="-336550" lvl="0" marL="457200" rtl="0" algn="l">
              <a:spcBef>
                <a:spcPts val="0"/>
              </a:spcBef>
              <a:spcAft>
                <a:spcPts val="0"/>
              </a:spcAft>
              <a:buSzPts val="1700"/>
              <a:buAutoNum type="arabicPeriod"/>
            </a:pPr>
            <a:r>
              <a:rPr lang="en" sz="1700"/>
              <a:t>Uses concepts of “Natural Selection” and Genetic Inheritance” (Darwin 1859)</a:t>
            </a:r>
            <a:endParaRPr sz="1700"/>
          </a:p>
          <a:p>
            <a:pPr indent="-336550" lvl="0" marL="457200" rtl="0" algn="l">
              <a:spcBef>
                <a:spcPts val="0"/>
              </a:spcBef>
              <a:spcAft>
                <a:spcPts val="0"/>
              </a:spcAft>
              <a:buSzPts val="1700"/>
              <a:buAutoNum type="arabicPeriod"/>
            </a:pPr>
            <a:r>
              <a:rPr lang="en" sz="1700"/>
              <a:t>Solve complex problems (like NP Hard)</a:t>
            </a:r>
            <a:endParaRPr sz="1700"/>
          </a:p>
          <a:p>
            <a:pPr indent="-336550" lvl="0" marL="457200" rtl="0" algn="l">
              <a:spcBef>
                <a:spcPts val="0"/>
              </a:spcBef>
              <a:spcAft>
                <a:spcPts val="0"/>
              </a:spcAft>
              <a:buSzPts val="1700"/>
              <a:buAutoNum type="arabicPeriod"/>
            </a:pPr>
            <a:r>
              <a:rPr lang="en" sz="1700"/>
              <a:t>Focus on optimization</a:t>
            </a:r>
            <a:endParaRPr sz="1700"/>
          </a:p>
          <a:p>
            <a:pPr indent="-336550" lvl="0" marL="457200" rtl="0" algn="l">
              <a:spcBef>
                <a:spcPts val="0"/>
              </a:spcBef>
              <a:spcAft>
                <a:spcPts val="0"/>
              </a:spcAft>
              <a:buSzPts val="1700"/>
              <a:buAutoNum type="arabicPeriod"/>
            </a:pPr>
            <a:r>
              <a:rPr lang="en" sz="1700"/>
              <a:t>Survival of the fittest</a:t>
            </a:r>
            <a:endParaRPr sz="1700"/>
          </a:p>
          <a:p>
            <a:pPr indent="0" lvl="0" marL="0" rtl="0" algn="l">
              <a:spcBef>
                <a:spcPts val="1200"/>
              </a:spcBef>
              <a:spcAft>
                <a:spcPts val="1200"/>
              </a:spcAft>
              <a:buNone/>
            </a:pPr>
            <a:r>
              <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Pros &amp; Cons of Genetic Algorithm</a:t>
            </a:r>
            <a:endParaRPr b="1"/>
          </a:p>
        </p:txBody>
      </p:sp>
      <p:sp>
        <p:nvSpPr>
          <p:cNvPr id="153" name="Google Shape;153;p16"/>
          <p:cNvSpPr txBox="1"/>
          <p:nvPr>
            <p:ph idx="1" type="body"/>
          </p:nvPr>
        </p:nvSpPr>
        <p:spPr>
          <a:xfrm>
            <a:off x="0" y="1307850"/>
            <a:ext cx="4700700" cy="383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000">
                <a:solidFill>
                  <a:srgbClr val="00FFFF"/>
                </a:solidFill>
              </a:rPr>
              <a:t>Pros</a:t>
            </a:r>
            <a:endParaRPr b="1" sz="2000">
              <a:solidFill>
                <a:srgbClr val="00FFFF"/>
              </a:solidFill>
            </a:endParaRPr>
          </a:p>
          <a:p>
            <a:pPr indent="-311150" lvl="0" marL="457200" rtl="0" algn="l">
              <a:spcBef>
                <a:spcPts val="1200"/>
              </a:spcBef>
              <a:spcAft>
                <a:spcPts val="0"/>
              </a:spcAft>
              <a:buSzPts val="1300"/>
              <a:buAutoNum type="arabicPeriod"/>
            </a:pPr>
            <a:r>
              <a:rPr b="1" lang="en"/>
              <a:t>Does not require any derivative information (which may not be available for many real-world problems).</a:t>
            </a:r>
            <a:endParaRPr b="1"/>
          </a:p>
          <a:p>
            <a:pPr indent="-311150" lvl="0" marL="457200" rtl="0" algn="l">
              <a:spcBef>
                <a:spcPts val="0"/>
              </a:spcBef>
              <a:spcAft>
                <a:spcPts val="0"/>
              </a:spcAft>
              <a:buSzPts val="1300"/>
              <a:buAutoNum type="arabicPeriod"/>
            </a:pPr>
            <a:r>
              <a:rPr b="1" lang="en"/>
              <a:t>Is faster and more efficient as compared to the traditional methods.</a:t>
            </a:r>
            <a:endParaRPr b="1"/>
          </a:p>
          <a:p>
            <a:pPr indent="-311150" lvl="0" marL="457200" rtl="0" algn="l">
              <a:spcBef>
                <a:spcPts val="0"/>
              </a:spcBef>
              <a:spcAft>
                <a:spcPts val="0"/>
              </a:spcAft>
              <a:buSzPts val="1300"/>
              <a:buAutoNum type="arabicPeriod"/>
            </a:pPr>
            <a:r>
              <a:rPr b="1" lang="en"/>
              <a:t>Has very good parallel capabilities.</a:t>
            </a:r>
            <a:endParaRPr b="1"/>
          </a:p>
          <a:p>
            <a:pPr indent="-311150" lvl="0" marL="457200" rtl="0" algn="l">
              <a:spcBef>
                <a:spcPts val="0"/>
              </a:spcBef>
              <a:spcAft>
                <a:spcPts val="0"/>
              </a:spcAft>
              <a:buSzPts val="1300"/>
              <a:buAutoNum type="arabicPeriod"/>
            </a:pPr>
            <a:r>
              <a:rPr b="1" lang="en"/>
              <a:t>Optimizes both continuous and discrete functions and also multi-objective problems.</a:t>
            </a:r>
            <a:endParaRPr b="1"/>
          </a:p>
          <a:p>
            <a:pPr indent="-311150" lvl="0" marL="457200" rtl="0" algn="l">
              <a:spcBef>
                <a:spcPts val="0"/>
              </a:spcBef>
              <a:spcAft>
                <a:spcPts val="0"/>
              </a:spcAft>
              <a:buSzPts val="1300"/>
              <a:buAutoNum type="arabicPeriod"/>
            </a:pPr>
            <a:r>
              <a:rPr b="1" lang="en"/>
              <a:t>Provides a list of “good” solutions and not just a single solution.</a:t>
            </a:r>
            <a:endParaRPr b="1"/>
          </a:p>
          <a:p>
            <a:pPr indent="-311150" lvl="0" marL="457200" rtl="0" algn="l">
              <a:spcBef>
                <a:spcPts val="0"/>
              </a:spcBef>
              <a:spcAft>
                <a:spcPts val="0"/>
              </a:spcAft>
              <a:buSzPts val="1300"/>
              <a:buAutoNum type="arabicPeriod"/>
            </a:pPr>
            <a:r>
              <a:rPr b="1" lang="en"/>
              <a:t>Always gets an answer to the problem, which gets better over the time.</a:t>
            </a:r>
            <a:endParaRPr b="1"/>
          </a:p>
          <a:p>
            <a:pPr indent="-311150" lvl="0" marL="457200" rtl="0" algn="l">
              <a:spcBef>
                <a:spcPts val="0"/>
              </a:spcBef>
              <a:spcAft>
                <a:spcPts val="0"/>
              </a:spcAft>
              <a:buSzPts val="1300"/>
              <a:buAutoNum type="arabicPeriod"/>
            </a:pPr>
            <a:r>
              <a:rPr b="1" lang="en"/>
              <a:t>Useful when the search space is very large and there are a large number of parameters involved.</a:t>
            </a:r>
            <a:endParaRPr b="1"/>
          </a:p>
        </p:txBody>
      </p:sp>
      <p:sp>
        <p:nvSpPr>
          <p:cNvPr id="154" name="Google Shape;154;p16"/>
          <p:cNvSpPr txBox="1"/>
          <p:nvPr>
            <p:ph idx="2" type="body"/>
          </p:nvPr>
        </p:nvSpPr>
        <p:spPr>
          <a:xfrm>
            <a:off x="4700850" y="1307750"/>
            <a:ext cx="4443300" cy="383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000">
                <a:solidFill>
                  <a:srgbClr val="00FFFF"/>
                </a:solidFill>
              </a:rPr>
              <a:t>Cons</a:t>
            </a:r>
            <a:endParaRPr b="1" sz="2000">
              <a:solidFill>
                <a:srgbClr val="00FFFF"/>
              </a:solidFill>
            </a:endParaRPr>
          </a:p>
          <a:p>
            <a:pPr indent="-311150" lvl="0" marL="457200" rtl="0" algn="l">
              <a:spcBef>
                <a:spcPts val="1200"/>
              </a:spcBef>
              <a:spcAft>
                <a:spcPts val="0"/>
              </a:spcAft>
              <a:buClr>
                <a:srgbClr val="FFFFFF"/>
              </a:buClr>
              <a:buSzPts val="1300"/>
              <a:buAutoNum type="arabicPeriod"/>
            </a:pPr>
            <a:r>
              <a:rPr b="1" lang="en">
                <a:solidFill>
                  <a:srgbClr val="FFFFFF"/>
                </a:solidFill>
              </a:rPr>
              <a:t>GAs are not suited for all problems, especially problems which are simple and for which derivative information is available.</a:t>
            </a:r>
            <a:endParaRPr b="1">
              <a:solidFill>
                <a:srgbClr val="FFFFFF"/>
              </a:solidFill>
            </a:endParaRPr>
          </a:p>
          <a:p>
            <a:pPr indent="-311150" lvl="0" marL="457200" rtl="0" algn="l">
              <a:spcBef>
                <a:spcPts val="0"/>
              </a:spcBef>
              <a:spcAft>
                <a:spcPts val="0"/>
              </a:spcAft>
              <a:buClr>
                <a:srgbClr val="FFFFFF"/>
              </a:buClr>
              <a:buSzPts val="1300"/>
              <a:buAutoNum type="arabicPeriod"/>
            </a:pPr>
            <a:r>
              <a:rPr b="1" lang="en">
                <a:solidFill>
                  <a:srgbClr val="FFFFFF"/>
                </a:solidFill>
              </a:rPr>
              <a:t>Fitness value is calculated repeatedly which might be computationally expensive for some problems.</a:t>
            </a:r>
            <a:endParaRPr b="1">
              <a:solidFill>
                <a:srgbClr val="FFFFFF"/>
              </a:solidFill>
            </a:endParaRPr>
          </a:p>
          <a:p>
            <a:pPr indent="-311150" lvl="0" marL="457200" rtl="0" algn="l">
              <a:spcBef>
                <a:spcPts val="0"/>
              </a:spcBef>
              <a:spcAft>
                <a:spcPts val="0"/>
              </a:spcAft>
              <a:buClr>
                <a:srgbClr val="FFFFFF"/>
              </a:buClr>
              <a:buSzPts val="1300"/>
              <a:buAutoNum type="arabicPeriod"/>
            </a:pPr>
            <a:r>
              <a:rPr b="1" lang="en">
                <a:solidFill>
                  <a:srgbClr val="FFFFFF"/>
                </a:solidFill>
              </a:rPr>
              <a:t>Being stochastic, there are no guarantees on the optimality or the quality of the solution.</a:t>
            </a:r>
            <a:endParaRPr b="1">
              <a:solidFill>
                <a:srgbClr val="FFFFFF"/>
              </a:solidFill>
            </a:endParaRPr>
          </a:p>
          <a:p>
            <a:pPr indent="-311150" lvl="0" marL="457200" rtl="0" algn="l">
              <a:spcBef>
                <a:spcPts val="0"/>
              </a:spcBef>
              <a:spcAft>
                <a:spcPts val="0"/>
              </a:spcAft>
              <a:buClr>
                <a:srgbClr val="FFFFFF"/>
              </a:buClr>
              <a:buSzPts val="1300"/>
              <a:buAutoNum type="arabicPeriod"/>
            </a:pPr>
            <a:r>
              <a:rPr b="1" lang="en">
                <a:solidFill>
                  <a:srgbClr val="FFFFFF"/>
                </a:solidFill>
              </a:rPr>
              <a:t>If not implemented properly, the GA may not converge to the optimal solution.</a:t>
            </a:r>
            <a:endParaRPr b="1">
              <a:solidFill>
                <a:srgbClr val="FFFFFF"/>
              </a:solidFill>
            </a:endParaRPr>
          </a:p>
          <a:p>
            <a:pPr indent="0" lvl="0" marL="0" rtl="0" algn="l">
              <a:spcBef>
                <a:spcPts val="1200"/>
              </a:spcBef>
              <a:spcAft>
                <a:spcPts val="1200"/>
              </a:spcAft>
              <a:buNone/>
            </a:pPr>
            <a:r>
              <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Benefits</a:t>
            </a:r>
            <a:r>
              <a:rPr b="1" lang="en"/>
              <a:t> of GA</a:t>
            </a:r>
            <a:endParaRPr b="1"/>
          </a:p>
        </p:txBody>
      </p:sp>
      <p:sp>
        <p:nvSpPr>
          <p:cNvPr id="160" name="Google Shape;160;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sz="1800"/>
              <a:t>Concept is easy to understand</a:t>
            </a:r>
            <a:endParaRPr sz="1800"/>
          </a:p>
          <a:p>
            <a:pPr indent="-342900" lvl="0" marL="457200" rtl="0" algn="l">
              <a:spcBef>
                <a:spcPts val="0"/>
              </a:spcBef>
              <a:spcAft>
                <a:spcPts val="0"/>
              </a:spcAft>
              <a:buSzPts val="1800"/>
              <a:buAutoNum type="arabicPeriod"/>
            </a:pPr>
            <a:r>
              <a:rPr lang="en" sz="1800"/>
              <a:t>Modular,separate from application</a:t>
            </a:r>
            <a:endParaRPr sz="1800"/>
          </a:p>
          <a:p>
            <a:pPr indent="-342900" lvl="0" marL="457200" rtl="0" algn="l">
              <a:spcBef>
                <a:spcPts val="0"/>
              </a:spcBef>
              <a:spcAft>
                <a:spcPts val="0"/>
              </a:spcAft>
              <a:buSzPts val="1800"/>
              <a:buAutoNum type="arabicPeriod"/>
            </a:pPr>
            <a:r>
              <a:rPr lang="en" sz="1800"/>
              <a:t>Supports multi-objective optimization</a:t>
            </a:r>
            <a:endParaRPr sz="1800"/>
          </a:p>
          <a:p>
            <a:pPr indent="-342900" lvl="0" marL="457200" rtl="0" algn="l">
              <a:spcBef>
                <a:spcPts val="0"/>
              </a:spcBef>
              <a:spcAft>
                <a:spcPts val="0"/>
              </a:spcAft>
              <a:buSzPts val="1800"/>
              <a:buAutoNum type="arabicPeriod"/>
            </a:pPr>
            <a:r>
              <a:rPr lang="en" sz="1800"/>
              <a:t>Always an answer ,answer gets better with time</a:t>
            </a:r>
            <a:endParaRPr sz="1800"/>
          </a:p>
          <a:p>
            <a:pPr indent="-342900" lvl="0" marL="457200" rtl="0" algn="l">
              <a:spcBef>
                <a:spcPts val="0"/>
              </a:spcBef>
              <a:spcAft>
                <a:spcPts val="0"/>
              </a:spcAft>
              <a:buSzPts val="1800"/>
              <a:buAutoNum type="arabicPeriod"/>
            </a:pPr>
            <a:r>
              <a:rPr lang="en" sz="1800"/>
              <a:t>Easy to exploit previous or alternate solutions</a:t>
            </a:r>
            <a:endParaRPr sz="1800"/>
          </a:p>
          <a:p>
            <a:pPr indent="-342900" lvl="0" marL="457200" rtl="0" algn="l">
              <a:spcBef>
                <a:spcPts val="0"/>
              </a:spcBef>
              <a:spcAft>
                <a:spcPts val="0"/>
              </a:spcAft>
              <a:buSzPts val="1800"/>
              <a:buAutoNum type="arabicPeriod"/>
            </a:pPr>
            <a:r>
              <a:rPr lang="en" sz="1800"/>
              <a:t>Flexible building blocks for hybrid applications</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Basic Terminology</a:t>
            </a:r>
            <a:endParaRPr b="1"/>
          </a:p>
        </p:txBody>
      </p:sp>
      <p:sp>
        <p:nvSpPr>
          <p:cNvPr id="166" name="Google Shape;166;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Population</a:t>
            </a:r>
            <a:endParaRPr sz="1800"/>
          </a:p>
          <a:p>
            <a:pPr indent="-342900" lvl="0" marL="457200" rtl="0" algn="l">
              <a:spcBef>
                <a:spcPts val="0"/>
              </a:spcBef>
              <a:spcAft>
                <a:spcPts val="0"/>
              </a:spcAft>
              <a:buSzPts val="1800"/>
              <a:buAutoNum type="arabicPeriod"/>
            </a:pPr>
            <a:r>
              <a:rPr lang="en" sz="1800"/>
              <a:t>Chromosome</a:t>
            </a:r>
            <a:endParaRPr sz="1800"/>
          </a:p>
          <a:p>
            <a:pPr indent="-342900" lvl="0" marL="457200" rtl="0" algn="l">
              <a:spcBef>
                <a:spcPts val="0"/>
              </a:spcBef>
              <a:spcAft>
                <a:spcPts val="0"/>
              </a:spcAft>
              <a:buSzPts val="1800"/>
              <a:buAutoNum type="arabicPeriod"/>
            </a:pPr>
            <a:r>
              <a:rPr lang="en" sz="1800"/>
              <a:t>Gene</a:t>
            </a:r>
            <a:endParaRPr sz="1800"/>
          </a:p>
          <a:p>
            <a:pPr indent="-342900" lvl="0" marL="457200" rtl="0" algn="l">
              <a:spcBef>
                <a:spcPts val="0"/>
              </a:spcBef>
              <a:spcAft>
                <a:spcPts val="0"/>
              </a:spcAft>
              <a:buSzPts val="1800"/>
              <a:buAutoNum type="arabicPeriod"/>
            </a:pPr>
            <a:r>
              <a:rPr lang="en" sz="1800"/>
              <a:t>Allele</a:t>
            </a:r>
            <a:endParaRPr sz="1800"/>
          </a:p>
          <a:p>
            <a:pPr indent="-342900" lvl="0" marL="457200" rtl="0" algn="l">
              <a:spcBef>
                <a:spcPts val="0"/>
              </a:spcBef>
              <a:spcAft>
                <a:spcPts val="0"/>
              </a:spcAft>
              <a:buSzPts val="1800"/>
              <a:buAutoNum type="arabicPeriod"/>
            </a:pPr>
            <a:r>
              <a:rPr lang="en" sz="1800"/>
              <a:t>Fitness Function</a:t>
            </a:r>
            <a:endParaRPr sz="1800"/>
          </a:p>
          <a:p>
            <a:pPr indent="-342900" lvl="0" marL="457200" rtl="0" algn="l">
              <a:spcBef>
                <a:spcPts val="0"/>
              </a:spcBef>
              <a:spcAft>
                <a:spcPts val="0"/>
              </a:spcAft>
              <a:buSzPts val="1800"/>
              <a:buAutoNum type="arabicPeriod"/>
            </a:pPr>
            <a:r>
              <a:rPr lang="en" sz="1800"/>
              <a:t>Genetic Operator</a:t>
            </a:r>
            <a:endParaRPr sz="1800"/>
          </a:p>
        </p:txBody>
      </p:sp>
      <p:pic>
        <p:nvPicPr>
          <p:cNvPr id="167" name="Google Shape;167;p18"/>
          <p:cNvPicPr preferRelativeResize="0"/>
          <p:nvPr/>
        </p:nvPicPr>
        <p:blipFill>
          <a:blip r:embed="rId3">
            <a:alphaModFix/>
          </a:blip>
          <a:stretch>
            <a:fillRect/>
          </a:stretch>
        </p:blipFill>
        <p:spPr>
          <a:xfrm>
            <a:off x="4753750" y="1307850"/>
            <a:ext cx="3810000" cy="2971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Generalized Pseudo-code for a GA</a:t>
            </a:r>
            <a:endParaRPr b="1"/>
          </a:p>
        </p:txBody>
      </p:sp>
      <p:sp>
        <p:nvSpPr>
          <p:cNvPr id="173" name="Google Shape;173;p19"/>
          <p:cNvSpPr txBox="1"/>
          <p:nvPr>
            <p:ph idx="1" type="body"/>
          </p:nvPr>
        </p:nvSpPr>
        <p:spPr>
          <a:xfrm>
            <a:off x="1297500" y="1033450"/>
            <a:ext cx="7468800" cy="3970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500"/>
              <a:t>GA ( )</a:t>
            </a:r>
            <a:endParaRPr sz="4500"/>
          </a:p>
          <a:p>
            <a:pPr indent="0" lvl="0" marL="0" rtl="0" algn="l">
              <a:spcBef>
                <a:spcPts val="1200"/>
              </a:spcBef>
              <a:spcAft>
                <a:spcPts val="0"/>
              </a:spcAft>
              <a:buNone/>
            </a:pPr>
            <a:r>
              <a:rPr lang="en" sz="4500"/>
              <a:t>	Initialize population</a:t>
            </a:r>
            <a:endParaRPr sz="4500"/>
          </a:p>
          <a:p>
            <a:pPr indent="0" lvl="0" marL="0" rtl="0" algn="l">
              <a:spcBef>
                <a:spcPts val="1200"/>
              </a:spcBef>
              <a:spcAft>
                <a:spcPts val="0"/>
              </a:spcAft>
              <a:buNone/>
            </a:pPr>
            <a:r>
              <a:rPr lang="en" sz="4500"/>
              <a:t>	Find fitness of population</a:t>
            </a:r>
            <a:endParaRPr sz="4500"/>
          </a:p>
          <a:p>
            <a:pPr indent="0" lvl="0" marL="0" rtl="0" algn="l">
              <a:spcBef>
                <a:spcPts val="1200"/>
              </a:spcBef>
              <a:spcAft>
                <a:spcPts val="0"/>
              </a:spcAft>
              <a:buNone/>
            </a:pPr>
            <a:r>
              <a:t/>
            </a:r>
            <a:endParaRPr sz="4500"/>
          </a:p>
          <a:p>
            <a:pPr indent="0" lvl="0" marL="0" rtl="0" algn="l">
              <a:spcBef>
                <a:spcPts val="1200"/>
              </a:spcBef>
              <a:spcAft>
                <a:spcPts val="0"/>
              </a:spcAft>
              <a:buNone/>
            </a:pPr>
            <a:r>
              <a:rPr lang="en" sz="4500"/>
              <a:t>	While (termination criteria is reached)  do</a:t>
            </a:r>
            <a:endParaRPr sz="4500"/>
          </a:p>
          <a:p>
            <a:pPr indent="0" lvl="0" marL="0" rtl="0" algn="l">
              <a:spcBef>
                <a:spcPts val="1200"/>
              </a:spcBef>
              <a:spcAft>
                <a:spcPts val="0"/>
              </a:spcAft>
              <a:buNone/>
            </a:pPr>
            <a:r>
              <a:rPr lang="en" sz="4500"/>
              <a:t>		Parent section</a:t>
            </a:r>
            <a:endParaRPr sz="4500"/>
          </a:p>
          <a:p>
            <a:pPr indent="0" lvl="0" marL="0" rtl="0" algn="l">
              <a:spcBef>
                <a:spcPts val="1200"/>
              </a:spcBef>
              <a:spcAft>
                <a:spcPts val="0"/>
              </a:spcAft>
              <a:buNone/>
            </a:pPr>
            <a:r>
              <a:rPr lang="en" sz="4500"/>
              <a:t>		Crossover with probability pc</a:t>
            </a:r>
            <a:endParaRPr sz="4500"/>
          </a:p>
          <a:p>
            <a:pPr indent="0" lvl="0" marL="0" rtl="0" algn="l">
              <a:spcBef>
                <a:spcPts val="1200"/>
              </a:spcBef>
              <a:spcAft>
                <a:spcPts val="0"/>
              </a:spcAft>
              <a:buNone/>
            </a:pPr>
            <a:r>
              <a:rPr lang="en" sz="4500"/>
              <a:t>		Mutation with probability pm</a:t>
            </a:r>
            <a:endParaRPr sz="4500"/>
          </a:p>
          <a:p>
            <a:pPr indent="0" lvl="0" marL="0" rtl="0" algn="l">
              <a:spcBef>
                <a:spcPts val="1200"/>
              </a:spcBef>
              <a:spcAft>
                <a:spcPts val="0"/>
              </a:spcAft>
              <a:buNone/>
            </a:pPr>
            <a:r>
              <a:rPr lang="en" sz="4500"/>
              <a:t>		Decode and fitness calculation</a:t>
            </a:r>
            <a:endParaRPr sz="4500"/>
          </a:p>
          <a:p>
            <a:pPr indent="0" lvl="0" marL="0" rtl="0" algn="l">
              <a:spcBef>
                <a:spcPts val="1200"/>
              </a:spcBef>
              <a:spcAft>
                <a:spcPts val="0"/>
              </a:spcAft>
              <a:buNone/>
            </a:pPr>
            <a:r>
              <a:rPr lang="en" sz="4500"/>
              <a:t>		Survivor selection</a:t>
            </a:r>
            <a:endParaRPr sz="4500"/>
          </a:p>
          <a:p>
            <a:pPr indent="457200" lvl="0" marL="457200" rtl="0" algn="l">
              <a:spcBef>
                <a:spcPts val="1200"/>
              </a:spcBef>
              <a:spcAft>
                <a:spcPts val="0"/>
              </a:spcAft>
              <a:buNone/>
            </a:pPr>
            <a:r>
              <a:rPr lang="en" sz="4500"/>
              <a:t>Find best</a:t>
            </a:r>
            <a:endParaRPr sz="4500"/>
          </a:p>
          <a:p>
            <a:pPr indent="0" lvl="0" marL="0" rtl="0" algn="l">
              <a:spcBef>
                <a:spcPts val="1200"/>
              </a:spcBef>
              <a:spcAft>
                <a:spcPts val="0"/>
              </a:spcAft>
              <a:buNone/>
            </a:pPr>
            <a:r>
              <a:rPr lang="en" sz="4500"/>
              <a:t>	Return best</a:t>
            </a:r>
            <a:endParaRPr sz="45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The GA Cycle of reproduction</a:t>
            </a:r>
            <a:endParaRPr b="1"/>
          </a:p>
        </p:txBody>
      </p:sp>
      <p:pic>
        <p:nvPicPr>
          <p:cNvPr id="179" name="Google Shape;179;p20"/>
          <p:cNvPicPr preferRelativeResize="0"/>
          <p:nvPr/>
        </p:nvPicPr>
        <p:blipFill>
          <a:blip r:embed="rId3">
            <a:alphaModFix/>
          </a:blip>
          <a:stretch>
            <a:fillRect/>
          </a:stretch>
        </p:blipFill>
        <p:spPr>
          <a:xfrm>
            <a:off x="2768674" y="936450"/>
            <a:ext cx="3574575" cy="4134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Population Initialization</a:t>
            </a:r>
            <a:endParaRPr b="1"/>
          </a:p>
        </p:txBody>
      </p:sp>
      <p:sp>
        <p:nvSpPr>
          <p:cNvPr id="185" name="Google Shape;185;p21"/>
          <p:cNvSpPr txBox="1"/>
          <p:nvPr>
            <p:ph idx="1" type="body"/>
          </p:nvPr>
        </p:nvSpPr>
        <p:spPr>
          <a:xfrm>
            <a:off x="1297500" y="1451700"/>
            <a:ext cx="7562700" cy="345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Population Initialization is the first step in GA. Population is the subset of solutions in the current situation. There are two primary methods to initialize a population in GA.</a:t>
            </a:r>
            <a:endParaRPr sz="1700"/>
          </a:p>
          <a:p>
            <a:pPr indent="0" lvl="0" marL="0" rtl="0" algn="l">
              <a:spcBef>
                <a:spcPts val="1200"/>
              </a:spcBef>
              <a:spcAft>
                <a:spcPts val="0"/>
              </a:spcAft>
              <a:buNone/>
            </a:pPr>
            <a:r>
              <a:rPr lang="en" sz="1700"/>
              <a:t>They are:</a:t>
            </a:r>
            <a:endParaRPr sz="1700"/>
          </a:p>
          <a:p>
            <a:pPr indent="-336550" lvl="0" marL="457200" rtl="0" algn="l">
              <a:spcBef>
                <a:spcPts val="1200"/>
              </a:spcBef>
              <a:spcAft>
                <a:spcPts val="0"/>
              </a:spcAft>
              <a:buSzPts val="1700"/>
              <a:buAutoNum type="arabicPeriod"/>
            </a:pPr>
            <a:r>
              <a:rPr b="1" lang="en" sz="1700">
                <a:solidFill>
                  <a:srgbClr val="00FFFF"/>
                </a:solidFill>
              </a:rPr>
              <a:t>Random Initialization:</a:t>
            </a:r>
            <a:r>
              <a:rPr lang="en" sz="1700">
                <a:highlight>
                  <a:schemeClr val="dk1"/>
                </a:highlight>
              </a:rPr>
              <a:t>Populate the initial population with completely random solutions.</a:t>
            </a:r>
            <a:endParaRPr sz="1700">
              <a:highlight>
                <a:schemeClr val="dk1"/>
              </a:highlight>
            </a:endParaRPr>
          </a:p>
          <a:p>
            <a:pPr indent="-336550" lvl="0" marL="457200" rtl="0" algn="l">
              <a:spcBef>
                <a:spcPts val="0"/>
              </a:spcBef>
              <a:spcAft>
                <a:spcPts val="0"/>
              </a:spcAft>
              <a:buClr>
                <a:srgbClr val="FFFFFF"/>
              </a:buClr>
              <a:buSzPts val="1700"/>
              <a:buAutoNum type="arabicPeriod"/>
            </a:pPr>
            <a:r>
              <a:rPr b="1" lang="en" sz="1700">
                <a:solidFill>
                  <a:srgbClr val="00FFFF"/>
                </a:solidFill>
                <a:highlight>
                  <a:schemeClr val="dk1"/>
                </a:highlight>
              </a:rPr>
              <a:t>Heuristic Initialization:</a:t>
            </a:r>
            <a:r>
              <a:rPr lang="en" sz="1700" u="sng">
                <a:highlight>
                  <a:schemeClr val="dk1"/>
                </a:highlight>
              </a:rPr>
              <a:t>	</a:t>
            </a:r>
            <a:r>
              <a:rPr lang="en" sz="1700">
                <a:highlight>
                  <a:schemeClr val="dk1"/>
                </a:highlight>
              </a:rPr>
              <a:t>Populate the initial population using a known heuristic for the problem.</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